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Times New Roman Condensed" charset="1" panose="02030506070405020303"/>
      <p:regular r:id="rId36"/>
    </p:embeddedFont>
    <p:embeddedFont>
      <p:font typeface="Gotham" charset="1" panose="00000000000000000000"/>
      <p:regular r:id="rId37"/>
    </p:embeddedFont>
    <p:embeddedFont>
      <p:font typeface="Gotham Bold" charset="1" panose="00000000000000000000"/>
      <p:regular r:id="rId38"/>
    </p:embeddedFont>
    <p:embeddedFont>
      <p:font typeface="ITC Benguiat Condensed" charset="1" panose="02030506050306020704"/>
      <p:regular r:id="rId39"/>
    </p:embeddedFont>
    <p:embeddedFont>
      <p:font typeface="Gotham Light" charset="1" panose="00000000000000000000"/>
      <p:regular r:id="rId43"/>
    </p:embeddedFont>
    <p:embeddedFont>
      <p:font typeface="Times New Roman Condensed Italics" charset="1" panose="02030506070405090303"/>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notesMasters/notesMaster1.xml" Type="http://schemas.openxmlformats.org/officeDocument/2006/relationships/notesMaster"/><Relationship Id="rId41" Target="theme/theme2.xml" Type="http://schemas.openxmlformats.org/officeDocument/2006/relationships/theme"/><Relationship Id="rId42" Target="notesSlides/notesSlide1.xml" Type="http://schemas.openxmlformats.org/officeDocument/2006/relationships/notesSlide"/><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Out of the predictor variables, we expect the year the song was released, its beats per minute and the number of Spotify playlists the song is included in to have the biggest effect on its 2023 stream count.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youtu.be/XqZsoesa55w" TargetMode="External" Type="http://schemas.openxmlformats.org/officeDocument/2006/relationships/video"/></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https://www.kaggle.com/datasets/nelgiriyewithana/top-spotify-songs-2023"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pic>
        <p:nvPicPr>
          <p:cNvPr name="Picture 2" id="2"/>
          <p:cNvPicPr>
            <a:picLocks noChangeAspect="true"/>
          </p:cNvPicPr>
          <p:nvPr>
            <a:videoFile r:link="rId3"/>
          </p:nvPr>
        </p:nvPicPr>
        <p:blipFill>
          <a:blip r:embed="rId2"/>
          <a:stretch>
            <a:fillRect/>
          </a:stretch>
        </p:blipFill>
        <p:spPr>
          <a:xfrm rot="0">
            <a:off x="0" y="539378"/>
            <a:ext cx="18288000" cy="9208244"/>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764644"/>
            <a:ext cx="7928204" cy="5450640"/>
          </a:xfrm>
          <a:custGeom>
            <a:avLst/>
            <a:gdLst/>
            <a:ahLst/>
            <a:cxnLst/>
            <a:rect r="r" b="b" t="t" l="l"/>
            <a:pathLst>
              <a:path h="5450640" w="7928204">
                <a:moveTo>
                  <a:pt x="0" y="0"/>
                </a:moveTo>
                <a:lnTo>
                  <a:pt x="7928204" y="0"/>
                </a:lnTo>
                <a:lnTo>
                  <a:pt x="7928204" y="5450640"/>
                </a:lnTo>
                <a:lnTo>
                  <a:pt x="0" y="5450640"/>
                </a:lnTo>
                <a:lnTo>
                  <a:pt x="0" y="0"/>
                </a:lnTo>
                <a:close/>
              </a:path>
            </a:pathLst>
          </a:custGeom>
          <a:blipFill>
            <a:blip r:embed="rId2"/>
            <a:stretch>
              <a:fillRect l="0" t="0" r="0" b="0"/>
            </a:stretch>
          </a:blipFill>
        </p:spPr>
      </p:sp>
      <p:sp>
        <p:nvSpPr>
          <p:cNvPr name="Freeform 3" id="3"/>
          <p:cNvSpPr/>
          <p:nvPr/>
        </p:nvSpPr>
        <p:spPr>
          <a:xfrm flipH="false" flipV="false" rot="0">
            <a:off x="9719936" y="2764644"/>
            <a:ext cx="7928204" cy="5506721"/>
          </a:xfrm>
          <a:custGeom>
            <a:avLst/>
            <a:gdLst/>
            <a:ahLst/>
            <a:cxnLst/>
            <a:rect r="r" b="b" t="t" l="l"/>
            <a:pathLst>
              <a:path h="5506721" w="7928204">
                <a:moveTo>
                  <a:pt x="0" y="0"/>
                </a:moveTo>
                <a:lnTo>
                  <a:pt x="7928203" y="0"/>
                </a:lnTo>
                <a:lnTo>
                  <a:pt x="7928203" y="5506721"/>
                </a:lnTo>
                <a:lnTo>
                  <a:pt x="0" y="5506721"/>
                </a:lnTo>
                <a:lnTo>
                  <a:pt x="0" y="0"/>
                </a:lnTo>
                <a:close/>
              </a:path>
            </a:pathLst>
          </a:custGeom>
          <a:blipFill>
            <a:blip r:embed="rId3"/>
            <a:stretch>
              <a:fillRect l="0" t="0" r="0" b="0"/>
            </a:stretch>
          </a:blipFill>
        </p:spPr>
      </p:sp>
      <p:sp>
        <p:nvSpPr>
          <p:cNvPr name="TextBox 4" id="4"/>
          <p:cNvSpPr txBox="true"/>
          <p:nvPr/>
        </p:nvSpPr>
        <p:spPr>
          <a:xfrm rot="0">
            <a:off x="1028700" y="1383659"/>
            <a:ext cx="16230600" cy="842010"/>
          </a:xfrm>
          <a:prstGeom prst="rect">
            <a:avLst/>
          </a:prstGeom>
        </p:spPr>
        <p:txBody>
          <a:bodyPr anchor="t" rtlCol="false" tIns="0" lIns="0" bIns="0" rIns="0">
            <a:spAutoFit/>
          </a:bodyPr>
          <a:lstStyle/>
          <a:p>
            <a:pPr algn="l">
              <a:lnSpc>
                <a:spcPts val="5220"/>
              </a:lnSpc>
            </a:pPr>
            <a:r>
              <a:rPr lang="en-US" sz="6000" spc="-150">
                <a:solidFill>
                  <a:srgbClr val="0E4714"/>
                </a:solidFill>
                <a:latin typeface="Times New Roman Condensed"/>
                <a:ea typeface="Times New Roman Condensed"/>
                <a:cs typeface="Times New Roman Condensed"/>
                <a:sym typeface="Times New Roman Condensed"/>
              </a:rPr>
              <a:t>Y VARIABLE - TOTAL STREAMS ON SPOTIFY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0">
            <a:off x="9354991" y="3109157"/>
            <a:ext cx="8413350" cy="5468587"/>
          </a:xfrm>
          <a:custGeom>
            <a:avLst/>
            <a:gdLst/>
            <a:ahLst/>
            <a:cxnLst/>
            <a:rect r="r" b="b" t="t" l="l"/>
            <a:pathLst>
              <a:path h="5468587" w="8413350">
                <a:moveTo>
                  <a:pt x="0" y="0"/>
                </a:moveTo>
                <a:lnTo>
                  <a:pt x="8413350" y="0"/>
                </a:lnTo>
                <a:lnTo>
                  <a:pt x="8413350" y="5468587"/>
                </a:lnTo>
                <a:lnTo>
                  <a:pt x="0" y="5468587"/>
                </a:lnTo>
                <a:lnTo>
                  <a:pt x="0" y="0"/>
                </a:lnTo>
                <a:close/>
              </a:path>
            </a:pathLst>
          </a:custGeom>
          <a:blipFill>
            <a:blip r:embed="rId2"/>
            <a:stretch>
              <a:fillRect l="-161" t="0" r="-5102" b="0"/>
            </a:stretch>
          </a:blipFill>
        </p:spPr>
      </p:sp>
      <p:sp>
        <p:nvSpPr>
          <p:cNvPr name="Freeform 3" id="3"/>
          <p:cNvSpPr/>
          <p:nvPr/>
        </p:nvSpPr>
        <p:spPr>
          <a:xfrm flipH="false" flipV="false" rot="0">
            <a:off x="527478" y="3109157"/>
            <a:ext cx="8145078" cy="5468587"/>
          </a:xfrm>
          <a:custGeom>
            <a:avLst/>
            <a:gdLst/>
            <a:ahLst/>
            <a:cxnLst/>
            <a:rect r="r" b="b" t="t" l="l"/>
            <a:pathLst>
              <a:path h="5468587" w="8145078">
                <a:moveTo>
                  <a:pt x="0" y="0"/>
                </a:moveTo>
                <a:lnTo>
                  <a:pt x="8145078" y="0"/>
                </a:lnTo>
                <a:lnTo>
                  <a:pt x="8145078" y="5468587"/>
                </a:lnTo>
                <a:lnTo>
                  <a:pt x="0" y="5468587"/>
                </a:lnTo>
                <a:lnTo>
                  <a:pt x="0" y="0"/>
                </a:lnTo>
                <a:close/>
              </a:path>
            </a:pathLst>
          </a:custGeom>
          <a:blipFill>
            <a:blip r:embed="rId3"/>
            <a:stretch>
              <a:fillRect l="0" t="0" r="-9774" b="0"/>
            </a:stretch>
          </a:blipFill>
        </p:spPr>
      </p:sp>
      <p:sp>
        <p:nvSpPr>
          <p:cNvPr name="TextBox 4" id="4"/>
          <p:cNvSpPr txBox="true"/>
          <p:nvPr/>
        </p:nvSpPr>
        <p:spPr>
          <a:xfrm rot="0">
            <a:off x="1028700" y="1383659"/>
            <a:ext cx="16230600" cy="842010"/>
          </a:xfrm>
          <a:prstGeom prst="rect">
            <a:avLst/>
          </a:prstGeom>
        </p:spPr>
        <p:txBody>
          <a:bodyPr anchor="t" rtlCol="false" tIns="0" lIns="0" bIns="0" rIns="0">
            <a:spAutoFit/>
          </a:bodyPr>
          <a:lstStyle/>
          <a:p>
            <a:pPr algn="l">
              <a:lnSpc>
                <a:spcPts val="5220"/>
              </a:lnSpc>
            </a:pPr>
            <a:r>
              <a:rPr lang="en-US" sz="6000" spc="-150">
                <a:solidFill>
                  <a:srgbClr val="0E4714"/>
                </a:solidFill>
                <a:latin typeface="Times New Roman Condensed"/>
                <a:ea typeface="Times New Roman Condensed"/>
                <a:cs typeface="Times New Roman Condensed"/>
                <a:sym typeface="Times New Roman Condensed"/>
              </a:rPr>
              <a:t>X VARIABLE -  BEATS PER MINUTE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0">
            <a:off x="9481586" y="3134995"/>
            <a:ext cx="8441166" cy="5175977"/>
          </a:xfrm>
          <a:custGeom>
            <a:avLst/>
            <a:gdLst/>
            <a:ahLst/>
            <a:cxnLst/>
            <a:rect r="r" b="b" t="t" l="l"/>
            <a:pathLst>
              <a:path h="5175977" w="8441166">
                <a:moveTo>
                  <a:pt x="0" y="0"/>
                </a:moveTo>
                <a:lnTo>
                  <a:pt x="8441166" y="0"/>
                </a:lnTo>
                <a:lnTo>
                  <a:pt x="8441166" y="5175977"/>
                </a:lnTo>
                <a:lnTo>
                  <a:pt x="0" y="5175977"/>
                </a:lnTo>
                <a:lnTo>
                  <a:pt x="0" y="0"/>
                </a:lnTo>
                <a:close/>
              </a:path>
            </a:pathLst>
          </a:custGeom>
          <a:blipFill>
            <a:blip r:embed="rId2"/>
            <a:stretch>
              <a:fillRect l="0" t="-815" r="0" b="0"/>
            </a:stretch>
          </a:blipFill>
        </p:spPr>
      </p:sp>
      <p:sp>
        <p:nvSpPr>
          <p:cNvPr name="Freeform 3" id="3"/>
          <p:cNvSpPr/>
          <p:nvPr/>
        </p:nvSpPr>
        <p:spPr>
          <a:xfrm flipH="false" flipV="false" rot="0">
            <a:off x="534041" y="3134995"/>
            <a:ext cx="8343385" cy="5175977"/>
          </a:xfrm>
          <a:custGeom>
            <a:avLst/>
            <a:gdLst/>
            <a:ahLst/>
            <a:cxnLst/>
            <a:rect r="r" b="b" t="t" l="l"/>
            <a:pathLst>
              <a:path h="5175977" w="8343385">
                <a:moveTo>
                  <a:pt x="0" y="0"/>
                </a:moveTo>
                <a:lnTo>
                  <a:pt x="8343385" y="0"/>
                </a:lnTo>
                <a:lnTo>
                  <a:pt x="8343385" y="5175977"/>
                </a:lnTo>
                <a:lnTo>
                  <a:pt x="0" y="5175977"/>
                </a:lnTo>
                <a:lnTo>
                  <a:pt x="0" y="0"/>
                </a:lnTo>
                <a:close/>
              </a:path>
            </a:pathLst>
          </a:custGeom>
          <a:blipFill>
            <a:blip r:embed="rId3"/>
            <a:stretch>
              <a:fillRect l="0" t="-1260" r="-2758" b="0"/>
            </a:stretch>
          </a:blipFill>
        </p:spPr>
      </p:sp>
      <p:sp>
        <p:nvSpPr>
          <p:cNvPr name="TextBox 4" id="4"/>
          <p:cNvSpPr txBox="true"/>
          <p:nvPr/>
        </p:nvSpPr>
        <p:spPr>
          <a:xfrm rot="0">
            <a:off x="702834" y="1264168"/>
            <a:ext cx="16882332" cy="842010"/>
          </a:xfrm>
          <a:prstGeom prst="rect">
            <a:avLst/>
          </a:prstGeom>
        </p:spPr>
        <p:txBody>
          <a:bodyPr anchor="t" rtlCol="false" tIns="0" lIns="0" bIns="0" rIns="0">
            <a:spAutoFit/>
          </a:bodyPr>
          <a:lstStyle/>
          <a:p>
            <a:pPr algn="l">
              <a:lnSpc>
                <a:spcPts val="5220"/>
              </a:lnSpc>
            </a:pPr>
            <a:r>
              <a:rPr lang="en-US" sz="6000" spc="-150">
                <a:solidFill>
                  <a:srgbClr val="0E4714"/>
                </a:solidFill>
                <a:latin typeface="Times New Roman Condensed"/>
                <a:ea typeface="Times New Roman Condensed"/>
                <a:cs typeface="Times New Roman Condensed"/>
                <a:sym typeface="Times New Roman Condensed"/>
              </a:rPr>
              <a:t>X VARIABLE -</a:t>
            </a:r>
            <a:r>
              <a:rPr lang="en-US" sz="6000" spc="-150">
                <a:solidFill>
                  <a:srgbClr val="0E4714"/>
                </a:solidFill>
                <a:latin typeface="Times New Roman Condensed"/>
                <a:ea typeface="Times New Roman Condensed"/>
                <a:cs typeface="Times New Roman Condensed"/>
                <a:sym typeface="Times New Roman Condensed"/>
              </a:rPr>
              <a:t> Song rank on Spotify’s viral charts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0">
            <a:off x="49545" y="0"/>
            <a:ext cx="18188909" cy="10287000"/>
          </a:xfrm>
          <a:custGeom>
            <a:avLst/>
            <a:gdLst/>
            <a:ahLst/>
            <a:cxnLst/>
            <a:rect r="r" b="b" t="t" l="l"/>
            <a:pathLst>
              <a:path h="10287000" w="18188909">
                <a:moveTo>
                  <a:pt x="0" y="0"/>
                </a:moveTo>
                <a:lnTo>
                  <a:pt x="18188910" y="0"/>
                </a:lnTo>
                <a:lnTo>
                  <a:pt x="18188910" y="10287000"/>
                </a:lnTo>
                <a:lnTo>
                  <a:pt x="0" y="10287000"/>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0">
            <a:off x="775510" y="3291292"/>
            <a:ext cx="7768309" cy="5040974"/>
          </a:xfrm>
          <a:custGeom>
            <a:avLst/>
            <a:gdLst/>
            <a:ahLst/>
            <a:cxnLst/>
            <a:rect r="r" b="b" t="t" l="l"/>
            <a:pathLst>
              <a:path h="5040974" w="7768309">
                <a:moveTo>
                  <a:pt x="0" y="0"/>
                </a:moveTo>
                <a:lnTo>
                  <a:pt x="7768309" y="0"/>
                </a:lnTo>
                <a:lnTo>
                  <a:pt x="7768309" y="5040974"/>
                </a:lnTo>
                <a:lnTo>
                  <a:pt x="0" y="5040974"/>
                </a:lnTo>
                <a:lnTo>
                  <a:pt x="0" y="0"/>
                </a:lnTo>
                <a:close/>
              </a:path>
            </a:pathLst>
          </a:custGeom>
          <a:blipFill>
            <a:blip r:embed="rId2"/>
            <a:stretch>
              <a:fillRect l="0" t="0" r="0" b="0"/>
            </a:stretch>
          </a:blipFill>
        </p:spPr>
      </p:sp>
      <p:sp>
        <p:nvSpPr>
          <p:cNvPr name="Freeform 3" id="3"/>
          <p:cNvSpPr/>
          <p:nvPr/>
        </p:nvSpPr>
        <p:spPr>
          <a:xfrm flipH="false" flipV="false" rot="0">
            <a:off x="9472672" y="3291292"/>
            <a:ext cx="8017036" cy="5040974"/>
          </a:xfrm>
          <a:custGeom>
            <a:avLst/>
            <a:gdLst/>
            <a:ahLst/>
            <a:cxnLst/>
            <a:rect r="r" b="b" t="t" l="l"/>
            <a:pathLst>
              <a:path h="5040974" w="8017036">
                <a:moveTo>
                  <a:pt x="0" y="0"/>
                </a:moveTo>
                <a:lnTo>
                  <a:pt x="8017035" y="0"/>
                </a:lnTo>
                <a:lnTo>
                  <a:pt x="8017035" y="5040974"/>
                </a:lnTo>
                <a:lnTo>
                  <a:pt x="0" y="5040974"/>
                </a:lnTo>
                <a:lnTo>
                  <a:pt x="0" y="0"/>
                </a:lnTo>
                <a:close/>
              </a:path>
            </a:pathLst>
          </a:custGeom>
          <a:blipFill>
            <a:blip r:embed="rId3"/>
            <a:stretch>
              <a:fillRect l="0" t="0" r="-8158" b="0"/>
            </a:stretch>
          </a:blipFill>
        </p:spPr>
      </p:sp>
      <p:sp>
        <p:nvSpPr>
          <p:cNvPr name="TextBox 4" id="4"/>
          <p:cNvSpPr txBox="true"/>
          <p:nvPr/>
        </p:nvSpPr>
        <p:spPr>
          <a:xfrm rot="0">
            <a:off x="1028700" y="1383659"/>
            <a:ext cx="16230600" cy="842010"/>
          </a:xfrm>
          <a:prstGeom prst="rect">
            <a:avLst/>
          </a:prstGeom>
        </p:spPr>
        <p:txBody>
          <a:bodyPr anchor="t" rtlCol="false" tIns="0" lIns="0" bIns="0" rIns="0">
            <a:spAutoFit/>
          </a:bodyPr>
          <a:lstStyle/>
          <a:p>
            <a:pPr algn="l">
              <a:lnSpc>
                <a:spcPts val="5220"/>
              </a:lnSpc>
            </a:pPr>
            <a:r>
              <a:rPr lang="en-US" sz="6000" spc="-150">
                <a:solidFill>
                  <a:srgbClr val="0E4714"/>
                </a:solidFill>
                <a:latin typeface="Times New Roman Condensed"/>
                <a:ea typeface="Times New Roman Condensed"/>
                <a:cs typeface="Times New Roman Condensed"/>
                <a:sym typeface="Times New Roman Condensed"/>
              </a:rPr>
              <a:t>X VARIABLE -  LIVE PERFORMENCE ELEMENTS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0">
            <a:off x="3143394" y="2420194"/>
            <a:ext cx="11280010" cy="6838106"/>
          </a:xfrm>
          <a:custGeom>
            <a:avLst/>
            <a:gdLst/>
            <a:ahLst/>
            <a:cxnLst/>
            <a:rect r="r" b="b" t="t" l="l"/>
            <a:pathLst>
              <a:path h="6838106" w="11280010">
                <a:moveTo>
                  <a:pt x="0" y="0"/>
                </a:moveTo>
                <a:lnTo>
                  <a:pt x="11280011" y="0"/>
                </a:lnTo>
                <a:lnTo>
                  <a:pt x="11280011" y="6838106"/>
                </a:lnTo>
                <a:lnTo>
                  <a:pt x="0" y="6838106"/>
                </a:lnTo>
                <a:lnTo>
                  <a:pt x="0" y="0"/>
                </a:lnTo>
                <a:close/>
              </a:path>
            </a:pathLst>
          </a:custGeom>
          <a:blipFill>
            <a:blip r:embed="rId2"/>
            <a:stretch>
              <a:fillRect l="-310" t="0" r="-310" b="0"/>
            </a:stretch>
          </a:blipFill>
        </p:spPr>
      </p:sp>
      <p:sp>
        <p:nvSpPr>
          <p:cNvPr name="TextBox 3" id="3"/>
          <p:cNvSpPr txBox="true"/>
          <p:nvPr/>
        </p:nvSpPr>
        <p:spPr>
          <a:xfrm rot="0">
            <a:off x="1028700" y="1383659"/>
            <a:ext cx="16230600" cy="842010"/>
          </a:xfrm>
          <a:prstGeom prst="rect">
            <a:avLst/>
          </a:prstGeom>
        </p:spPr>
        <p:txBody>
          <a:bodyPr anchor="t" rtlCol="false" tIns="0" lIns="0" bIns="0" rIns="0">
            <a:spAutoFit/>
          </a:bodyPr>
          <a:lstStyle/>
          <a:p>
            <a:pPr algn="l">
              <a:lnSpc>
                <a:spcPts val="5220"/>
              </a:lnSpc>
            </a:pPr>
            <a:r>
              <a:rPr lang="en-US" sz="6000" spc="-150">
                <a:solidFill>
                  <a:srgbClr val="0E4714"/>
                </a:solidFill>
                <a:latin typeface="Times New Roman Condensed"/>
                <a:ea typeface="Times New Roman Condensed"/>
                <a:cs typeface="Times New Roman Condensed"/>
                <a:sym typeface="Times New Roman Condensed"/>
              </a:rPr>
              <a:t>X VARIABLE -  LIVE PERFORMENCE ELEMENTS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0">
            <a:off x="3116111" y="2479492"/>
            <a:ext cx="12050071" cy="7292294"/>
          </a:xfrm>
          <a:custGeom>
            <a:avLst/>
            <a:gdLst/>
            <a:ahLst/>
            <a:cxnLst/>
            <a:rect r="r" b="b" t="t" l="l"/>
            <a:pathLst>
              <a:path h="7292294" w="12050071">
                <a:moveTo>
                  <a:pt x="0" y="0"/>
                </a:moveTo>
                <a:lnTo>
                  <a:pt x="12050071" y="0"/>
                </a:lnTo>
                <a:lnTo>
                  <a:pt x="12050071" y="7292294"/>
                </a:lnTo>
                <a:lnTo>
                  <a:pt x="0" y="7292294"/>
                </a:lnTo>
                <a:lnTo>
                  <a:pt x="0" y="0"/>
                </a:lnTo>
                <a:close/>
              </a:path>
            </a:pathLst>
          </a:custGeom>
          <a:blipFill>
            <a:blip r:embed="rId2"/>
            <a:stretch>
              <a:fillRect l="0" t="0" r="0" b="0"/>
            </a:stretch>
          </a:blipFill>
        </p:spPr>
      </p:sp>
      <p:sp>
        <p:nvSpPr>
          <p:cNvPr name="TextBox 3" id="3"/>
          <p:cNvSpPr txBox="true"/>
          <p:nvPr/>
        </p:nvSpPr>
        <p:spPr>
          <a:xfrm rot="0">
            <a:off x="1028700" y="1383659"/>
            <a:ext cx="16230600" cy="842010"/>
          </a:xfrm>
          <a:prstGeom prst="rect">
            <a:avLst/>
          </a:prstGeom>
        </p:spPr>
        <p:txBody>
          <a:bodyPr anchor="t" rtlCol="false" tIns="0" lIns="0" bIns="0" rIns="0">
            <a:spAutoFit/>
          </a:bodyPr>
          <a:lstStyle/>
          <a:p>
            <a:pPr algn="l">
              <a:lnSpc>
                <a:spcPts val="5220"/>
              </a:lnSpc>
            </a:pPr>
            <a:r>
              <a:rPr lang="en-US" sz="6000" spc="-150">
                <a:solidFill>
                  <a:srgbClr val="0E4714"/>
                </a:solidFill>
                <a:latin typeface="Times New Roman Condensed"/>
                <a:ea typeface="Times New Roman Condensed"/>
                <a:cs typeface="Times New Roman Condensed"/>
                <a:sym typeface="Times New Roman Condensed"/>
              </a:rPr>
              <a:t>INTERACTION PLOT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0">
            <a:off x="2882151" y="2424559"/>
            <a:ext cx="12046314" cy="7258677"/>
          </a:xfrm>
          <a:custGeom>
            <a:avLst/>
            <a:gdLst/>
            <a:ahLst/>
            <a:cxnLst/>
            <a:rect r="r" b="b" t="t" l="l"/>
            <a:pathLst>
              <a:path h="7258677" w="12046314">
                <a:moveTo>
                  <a:pt x="0" y="0"/>
                </a:moveTo>
                <a:lnTo>
                  <a:pt x="12046315" y="0"/>
                </a:lnTo>
                <a:lnTo>
                  <a:pt x="12046315" y="7258676"/>
                </a:lnTo>
                <a:lnTo>
                  <a:pt x="0" y="7258676"/>
                </a:lnTo>
                <a:lnTo>
                  <a:pt x="0" y="0"/>
                </a:lnTo>
                <a:close/>
              </a:path>
            </a:pathLst>
          </a:custGeom>
          <a:blipFill>
            <a:blip r:embed="rId2"/>
            <a:stretch>
              <a:fillRect l="0" t="0" r="0" b="0"/>
            </a:stretch>
          </a:blipFill>
          <a:ln cap="sq">
            <a:noFill/>
            <a:prstDash val="solid"/>
            <a:miter/>
          </a:ln>
        </p:spPr>
      </p:sp>
      <p:sp>
        <p:nvSpPr>
          <p:cNvPr name="TextBox 3" id="3"/>
          <p:cNvSpPr txBox="true"/>
          <p:nvPr/>
        </p:nvSpPr>
        <p:spPr>
          <a:xfrm rot="0">
            <a:off x="1028700" y="1383659"/>
            <a:ext cx="16230600" cy="842010"/>
          </a:xfrm>
          <a:prstGeom prst="rect">
            <a:avLst/>
          </a:prstGeom>
        </p:spPr>
        <p:txBody>
          <a:bodyPr anchor="t" rtlCol="false" tIns="0" lIns="0" bIns="0" rIns="0">
            <a:spAutoFit/>
          </a:bodyPr>
          <a:lstStyle/>
          <a:p>
            <a:pPr algn="l">
              <a:lnSpc>
                <a:spcPts val="5220"/>
              </a:lnSpc>
            </a:pPr>
            <a:r>
              <a:rPr lang="en-US" sz="6000" spc="-150">
                <a:solidFill>
                  <a:srgbClr val="0E4714"/>
                </a:solidFill>
                <a:latin typeface="Times New Roman Condensed"/>
                <a:ea typeface="Times New Roman Condensed"/>
                <a:cs typeface="Times New Roman Condensed"/>
                <a:sym typeface="Times New Roman Condensed"/>
              </a:rPr>
              <a:t>INTERACTION PLOT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0">
            <a:off x="3116316" y="2563747"/>
            <a:ext cx="12055368" cy="7242053"/>
          </a:xfrm>
          <a:custGeom>
            <a:avLst/>
            <a:gdLst/>
            <a:ahLst/>
            <a:cxnLst/>
            <a:rect r="r" b="b" t="t" l="l"/>
            <a:pathLst>
              <a:path h="7242053" w="12055368">
                <a:moveTo>
                  <a:pt x="0" y="0"/>
                </a:moveTo>
                <a:lnTo>
                  <a:pt x="12055368" y="0"/>
                </a:lnTo>
                <a:lnTo>
                  <a:pt x="12055368" y="7242053"/>
                </a:lnTo>
                <a:lnTo>
                  <a:pt x="0" y="7242053"/>
                </a:lnTo>
                <a:lnTo>
                  <a:pt x="0" y="0"/>
                </a:lnTo>
                <a:close/>
              </a:path>
            </a:pathLst>
          </a:custGeom>
          <a:blipFill>
            <a:blip r:embed="rId2"/>
            <a:stretch>
              <a:fillRect l="0" t="0" r="0" b="0"/>
            </a:stretch>
          </a:blipFill>
        </p:spPr>
      </p:sp>
      <p:sp>
        <p:nvSpPr>
          <p:cNvPr name="TextBox 3" id="3"/>
          <p:cNvSpPr txBox="true"/>
          <p:nvPr/>
        </p:nvSpPr>
        <p:spPr>
          <a:xfrm rot="0">
            <a:off x="1028700" y="1383659"/>
            <a:ext cx="16230600" cy="842010"/>
          </a:xfrm>
          <a:prstGeom prst="rect">
            <a:avLst/>
          </a:prstGeom>
        </p:spPr>
        <p:txBody>
          <a:bodyPr anchor="t" rtlCol="false" tIns="0" lIns="0" bIns="0" rIns="0">
            <a:spAutoFit/>
          </a:bodyPr>
          <a:lstStyle/>
          <a:p>
            <a:pPr algn="l">
              <a:lnSpc>
                <a:spcPts val="5220"/>
              </a:lnSpc>
            </a:pPr>
            <a:r>
              <a:rPr lang="en-US" sz="6000" spc="-150">
                <a:solidFill>
                  <a:srgbClr val="0E4714"/>
                </a:solidFill>
                <a:latin typeface="Times New Roman Condensed"/>
                <a:ea typeface="Times New Roman Condensed"/>
                <a:cs typeface="Times New Roman Condensed"/>
                <a:sym typeface="Times New Roman Condensed"/>
              </a:rPr>
              <a:t>INTERACTION PLOT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0">
            <a:off x="522321" y="4430207"/>
            <a:ext cx="5382728" cy="3223828"/>
          </a:xfrm>
          <a:custGeom>
            <a:avLst/>
            <a:gdLst/>
            <a:ahLst/>
            <a:cxnLst/>
            <a:rect r="r" b="b" t="t" l="l"/>
            <a:pathLst>
              <a:path h="3223828" w="5382728">
                <a:moveTo>
                  <a:pt x="0" y="0"/>
                </a:moveTo>
                <a:lnTo>
                  <a:pt x="5382728" y="0"/>
                </a:lnTo>
                <a:lnTo>
                  <a:pt x="5382728" y="3223828"/>
                </a:lnTo>
                <a:lnTo>
                  <a:pt x="0" y="3223828"/>
                </a:lnTo>
                <a:lnTo>
                  <a:pt x="0" y="0"/>
                </a:lnTo>
                <a:close/>
              </a:path>
            </a:pathLst>
          </a:custGeom>
          <a:blipFill>
            <a:blip r:embed="rId2"/>
            <a:stretch>
              <a:fillRect l="0" t="0" r="0" b="0"/>
            </a:stretch>
          </a:blipFill>
        </p:spPr>
      </p:sp>
      <p:sp>
        <p:nvSpPr>
          <p:cNvPr name="Freeform 3" id="3"/>
          <p:cNvSpPr/>
          <p:nvPr/>
        </p:nvSpPr>
        <p:spPr>
          <a:xfrm flipH="false" flipV="false" rot="0">
            <a:off x="6592026" y="4430207"/>
            <a:ext cx="5250786" cy="3223828"/>
          </a:xfrm>
          <a:custGeom>
            <a:avLst/>
            <a:gdLst/>
            <a:ahLst/>
            <a:cxnLst/>
            <a:rect r="r" b="b" t="t" l="l"/>
            <a:pathLst>
              <a:path h="3223828" w="5250786">
                <a:moveTo>
                  <a:pt x="0" y="0"/>
                </a:moveTo>
                <a:lnTo>
                  <a:pt x="5250786" y="0"/>
                </a:lnTo>
                <a:lnTo>
                  <a:pt x="5250786" y="3223828"/>
                </a:lnTo>
                <a:lnTo>
                  <a:pt x="0" y="3223828"/>
                </a:lnTo>
                <a:lnTo>
                  <a:pt x="0" y="0"/>
                </a:lnTo>
                <a:close/>
              </a:path>
            </a:pathLst>
          </a:custGeom>
          <a:blipFill>
            <a:blip r:embed="rId3"/>
            <a:stretch>
              <a:fillRect l="0" t="0" r="0" b="0"/>
            </a:stretch>
          </a:blipFill>
        </p:spPr>
      </p:sp>
      <p:sp>
        <p:nvSpPr>
          <p:cNvPr name="Freeform 4" id="4"/>
          <p:cNvSpPr/>
          <p:nvPr/>
        </p:nvSpPr>
        <p:spPr>
          <a:xfrm flipH="false" flipV="false" rot="0">
            <a:off x="12528612" y="4430207"/>
            <a:ext cx="5472548" cy="3223828"/>
          </a:xfrm>
          <a:custGeom>
            <a:avLst/>
            <a:gdLst/>
            <a:ahLst/>
            <a:cxnLst/>
            <a:rect r="r" b="b" t="t" l="l"/>
            <a:pathLst>
              <a:path h="3223828" w="5472548">
                <a:moveTo>
                  <a:pt x="0" y="0"/>
                </a:moveTo>
                <a:lnTo>
                  <a:pt x="5472548" y="0"/>
                </a:lnTo>
                <a:lnTo>
                  <a:pt x="5472548" y="3223828"/>
                </a:lnTo>
                <a:lnTo>
                  <a:pt x="0" y="3223828"/>
                </a:lnTo>
                <a:lnTo>
                  <a:pt x="0" y="0"/>
                </a:lnTo>
                <a:close/>
              </a:path>
            </a:pathLst>
          </a:custGeom>
          <a:blipFill>
            <a:blip r:embed="rId4"/>
            <a:stretch>
              <a:fillRect l="0" t="0" r="0" b="0"/>
            </a:stretch>
          </a:blipFill>
        </p:spPr>
      </p:sp>
      <p:sp>
        <p:nvSpPr>
          <p:cNvPr name="TextBox 5" id="5"/>
          <p:cNvSpPr txBox="true"/>
          <p:nvPr/>
        </p:nvSpPr>
        <p:spPr>
          <a:xfrm rot="0">
            <a:off x="1028700" y="1383659"/>
            <a:ext cx="16230600" cy="842010"/>
          </a:xfrm>
          <a:prstGeom prst="rect">
            <a:avLst/>
          </a:prstGeom>
        </p:spPr>
        <p:txBody>
          <a:bodyPr anchor="t" rtlCol="false" tIns="0" lIns="0" bIns="0" rIns="0">
            <a:spAutoFit/>
          </a:bodyPr>
          <a:lstStyle/>
          <a:p>
            <a:pPr algn="l">
              <a:lnSpc>
                <a:spcPts val="5220"/>
              </a:lnSpc>
            </a:pPr>
            <a:r>
              <a:rPr lang="en-US" sz="6000" spc="-150">
                <a:solidFill>
                  <a:srgbClr val="0E4714"/>
                </a:solidFill>
                <a:latin typeface="Times New Roman Condensed"/>
                <a:ea typeface="Times New Roman Condensed"/>
                <a:cs typeface="Times New Roman Condensed"/>
                <a:sym typeface="Times New Roman Condensed"/>
              </a:rPr>
              <a:t>INTERACTION PLOT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TextBox 2" id="2"/>
          <p:cNvSpPr txBox="true"/>
          <p:nvPr/>
        </p:nvSpPr>
        <p:spPr>
          <a:xfrm rot="0">
            <a:off x="708411" y="4438650"/>
            <a:ext cx="11026840" cy="4400550"/>
          </a:xfrm>
          <a:prstGeom prst="rect">
            <a:avLst/>
          </a:prstGeom>
        </p:spPr>
        <p:txBody>
          <a:bodyPr anchor="t" rtlCol="false" tIns="0" lIns="0" bIns="0" rIns="0">
            <a:spAutoFit/>
          </a:bodyPr>
          <a:lstStyle/>
          <a:p>
            <a:pPr algn="l">
              <a:lnSpc>
                <a:spcPts val="15900"/>
              </a:lnSpc>
            </a:pPr>
            <a:r>
              <a:rPr lang="en-US" sz="15000" spc="-570">
                <a:solidFill>
                  <a:srgbClr val="0E4714"/>
                </a:solidFill>
                <a:latin typeface="Times New Roman Condensed"/>
                <a:ea typeface="Times New Roman Condensed"/>
                <a:cs typeface="Times New Roman Condensed"/>
                <a:sym typeface="Times New Roman Condensed"/>
              </a:rPr>
              <a:t>THE SOUND OF POPULARITY</a:t>
            </a:r>
          </a:p>
        </p:txBody>
      </p:sp>
      <p:sp>
        <p:nvSpPr>
          <p:cNvPr name="TextBox 3" id="3"/>
          <p:cNvSpPr txBox="true"/>
          <p:nvPr/>
        </p:nvSpPr>
        <p:spPr>
          <a:xfrm rot="0">
            <a:off x="881614" y="8829675"/>
            <a:ext cx="7537552" cy="428625"/>
          </a:xfrm>
          <a:prstGeom prst="rect">
            <a:avLst/>
          </a:prstGeom>
        </p:spPr>
        <p:txBody>
          <a:bodyPr anchor="t" rtlCol="false" tIns="0" lIns="0" bIns="0" rIns="0">
            <a:spAutoFit/>
          </a:bodyPr>
          <a:lstStyle/>
          <a:p>
            <a:pPr algn="l">
              <a:lnSpc>
                <a:spcPts val="3360"/>
              </a:lnSpc>
            </a:pPr>
            <a:r>
              <a:rPr lang="en-US" sz="2800" spc="-42">
                <a:solidFill>
                  <a:srgbClr val="0E4714"/>
                </a:solidFill>
                <a:latin typeface="Gotham"/>
                <a:ea typeface="Gotham"/>
                <a:cs typeface="Gotham"/>
                <a:sym typeface="Gotham"/>
              </a:rPr>
              <a:t>Viet Nguyen | Nicolas Nguyen</a:t>
            </a:r>
          </a:p>
        </p:txBody>
      </p:sp>
      <p:grpSp>
        <p:nvGrpSpPr>
          <p:cNvPr name="Group 4" id="4"/>
          <p:cNvGrpSpPr/>
          <p:nvPr/>
        </p:nvGrpSpPr>
        <p:grpSpPr>
          <a:xfrm rot="0">
            <a:off x="9941374" y="-4416447"/>
            <a:ext cx="11734373" cy="9745947"/>
            <a:chOff x="0" y="0"/>
            <a:chExt cx="1079793" cy="896819"/>
          </a:xfrm>
        </p:grpSpPr>
        <p:sp>
          <p:nvSpPr>
            <p:cNvPr name="Freeform 5" id="5"/>
            <p:cNvSpPr/>
            <p:nvPr/>
          </p:nvSpPr>
          <p:spPr>
            <a:xfrm flipH="false" flipV="false" rot="0">
              <a:off x="0" y="0"/>
              <a:ext cx="1079793" cy="896819"/>
            </a:xfrm>
            <a:custGeom>
              <a:avLst/>
              <a:gdLst/>
              <a:ahLst/>
              <a:cxnLst/>
              <a:rect r="r" b="b" t="t" l="l"/>
              <a:pathLst>
                <a:path h="896819" w="1079793">
                  <a:moveTo>
                    <a:pt x="539897" y="0"/>
                  </a:moveTo>
                  <a:cubicBezTo>
                    <a:pt x="241720" y="0"/>
                    <a:pt x="0" y="200760"/>
                    <a:pt x="0" y="448409"/>
                  </a:cubicBezTo>
                  <a:cubicBezTo>
                    <a:pt x="0" y="696059"/>
                    <a:pt x="241720" y="896819"/>
                    <a:pt x="539897" y="896819"/>
                  </a:cubicBezTo>
                  <a:cubicBezTo>
                    <a:pt x="838073" y="896819"/>
                    <a:pt x="1079793" y="696059"/>
                    <a:pt x="1079793" y="448409"/>
                  </a:cubicBezTo>
                  <a:cubicBezTo>
                    <a:pt x="1079793" y="200760"/>
                    <a:pt x="838073" y="0"/>
                    <a:pt x="539897" y="0"/>
                  </a:cubicBezTo>
                  <a:close/>
                </a:path>
              </a:pathLst>
            </a:custGeom>
            <a:solidFill>
              <a:srgbClr val="17726D"/>
            </a:solidFill>
          </p:spPr>
        </p:sp>
        <p:sp>
          <p:nvSpPr>
            <p:cNvPr name="TextBox 6" id="6"/>
            <p:cNvSpPr txBox="true"/>
            <p:nvPr/>
          </p:nvSpPr>
          <p:spPr>
            <a:xfrm>
              <a:off x="101231" y="36452"/>
              <a:ext cx="877332" cy="776290"/>
            </a:xfrm>
            <a:prstGeom prst="rect">
              <a:avLst/>
            </a:prstGeom>
          </p:spPr>
          <p:txBody>
            <a:bodyPr anchor="ctr" rtlCol="false" tIns="50800" lIns="50800" bIns="50800" rIns="50800"/>
            <a:lstStyle/>
            <a:p>
              <a:pPr algn="ctr">
                <a:lnSpc>
                  <a:spcPts val="2479"/>
                </a:lnSpc>
              </a:pPr>
            </a:p>
          </p:txBody>
        </p:sp>
      </p:grpSp>
      <p:sp>
        <p:nvSpPr>
          <p:cNvPr name="Freeform 7" id="7"/>
          <p:cNvSpPr/>
          <p:nvPr/>
        </p:nvSpPr>
        <p:spPr>
          <a:xfrm flipH="false" flipV="false" rot="0">
            <a:off x="11735251" y="423935"/>
            <a:ext cx="5524049" cy="1661530"/>
          </a:xfrm>
          <a:custGeom>
            <a:avLst/>
            <a:gdLst/>
            <a:ahLst/>
            <a:cxnLst/>
            <a:rect r="r" b="b" t="t" l="l"/>
            <a:pathLst>
              <a:path h="1661530" w="5524049">
                <a:moveTo>
                  <a:pt x="0" y="0"/>
                </a:moveTo>
                <a:lnTo>
                  <a:pt x="5524049" y="0"/>
                </a:lnTo>
                <a:lnTo>
                  <a:pt x="5524049" y="1661530"/>
                </a:lnTo>
                <a:lnTo>
                  <a:pt x="0" y="1661530"/>
                </a:lnTo>
                <a:lnTo>
                  <a:pt x="0" y="0"/>
                </a:lnTo>
                <a:close/>
              </a:path>
            </a:pathLst>
          </a:custGeom>
          <a:blipFill>
            <a:blip r:embed="rId2"/>
            <a:stretch>
              <a:fillRect l="0" t="0" r="0" b="0"/>
            </a:stretch>
          </a:blipFill>
        </p:spPr>
      </p:sp>
      <p:sp>
        <p:nvSpPr>
          <p:cNvPr name="Freeform 8" id="8"/>
          <p:cNvSpPr/>
          <p:nvPr/>
        </p:nvSpPr>
        <p:spPr>
          <a:xfrm flipH="false" flipV="false" rot="0">
            <a:off x="12032741" y="2570067"/>
            <a:ext cx="5226559" cy="1277709"/>
          </a:xfrm>
          <a:custGeom>
            <a:avLst/>
            <a:gdLst/>
            <a:ahLst/>
            <a:cxnLst/>
            <a:rect r="r" b="b" t="t" l="l"/>
            <a:pathLst>
              <a:path h="1277709" w="5226559">
                <a:moveTo>
                  <a:pt x="0" y="0"/>
                </a:moveTo>
                <a:lnTo>
                  <a:pt x="5226559" y="0"/>
                </a:lnTo>
                <a:lnTo>
                  <a:pt x="5226559" y="1277710"/>
                </a:lnTo>
                <a:lnTo>
                  <a:pt x="0" y="1277710"/>
                </a:lnTo>
                <a:lnTo>
                  <a:pt x="0" y="0"/>
                </a:lnTo>
                <a:close/>
              </a:path>
            </a:pathLst>
          </a:custGeom>
          <a:blipFill>
            <a:blip r:embed="rId3"/>
            <a:stretch>
              <a:fillRect l="-891" t="-4087" r="-891"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TextBox 2" id="2"/>
          <p:cNvSpPr txBox="true"/>
          <p:nvPr/>
        </p:nvSpPr>
        <p:spPr>
          <a:xfrm rot="0">
            <a:off x="1028700" y="641032"/>
            <a:ext cx="11664019" cy="842010"/>
          </a:xfrm>
          <a:prstGeom prst="rect">
            <a:avLst/>
          </a:prstGeom>
        </p:spPr>
        <p:txBody>
          <a:bodyPr anchor="t" rtlCol="false" tIns="0" lIns="0" bIns="0" rIns="0">
            <a:spAutoFit/>
          </a:bodyPr>
          <a:lstStyle/>
          <a:p>
            <a:pPr algn="l">
              <a:lnSpc>
                <a:spcPts val="5220"/>
              </a:lnSpc>
            </a:pPr>
            <a:r>
              <a:rPr lang="en-US" sz="6000" spc="-150">
                <a:solidFill>
                  <a:srgbClr val="0E4714"/>
                </a:solidFill>
                <a:latin typeface="Times New Roman Condensed"/>
                <a:ea typeface="Times New Roman Condensed"/>
                <a:cs typeface="Times New Roman Condensed"/>
                <a:sym typeface="Times New Roman Condensed"/>
              </a:rPr>
              <a:t>MODEL OPTIMIZATION</a:t>
            </a:r>
          </a:p>
        </p:txBody>
      </p:sp>
      <p:grpSp>
        <p:nvGrpSpPr>
          <p:cNvPr name="Group 3" id="3"/>
          <p:cNvGrpSpPr/>
          <p:nvPr/>
        </p:nvGrpSpPr>
        <p:grpSpPr>
          <a:xfrm rot="0">
            <a:off x="13595009" y="-4756865"/>
            <a:ext cx="8832895" cy="883289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6" id="6"/>
          <p:cNvSpPr/>
          <p:nvPr/>
        </p:nvSpPr>
        <p:spPr>
          <a:xfrm flipH="false" flipV="false" rot="0">
            <a:off x="1028738" y="1749022"/>
            <a:ext cx="8347591" cy="8054875"/>
          </a:xfrm>
          <a:custGeom>
            <a:avLst/>
            <a:gdLst/>
            <a:ahLst/>
            <a:cxnLst/>
            <a:rect r="r" b="b" t="t" l="l"/>
            <a:pathLst>
              <a:path h="8054875" w="8347591">
                <a:moveTo>
                  <a:pt x="0" y="0"/>
                </a:moveTo>
                <a:lnTo>
                  <a:pt x="8347591" y="0"/>
                </a:lnTo>
                <a:lnTo>
                  <a:pt x="8347591" y="8054876"/>
                </a:lnTo>
                <a:lnTo>
                  <a:pt x="0" y="8054876"/>
                </a:lnTo>
                <a:lnTo>
                  <a:pt x="0" y="0"/>
                </a:lnTo>
                <a:close/>
              </a:path>
            </a:pathLst>
          </a:custGeom>
          <a:blipFill>
            <a:blip r:embed="rId2"/>
            <a:stretch>
              <a:fillRect l="0" t="-44601" r="-19693" b="-1856"/>
            </a:stretch>
          </a:blipFill>
        </p:spPr>
      </p:sp>
      <p:sp>
        <p:nvSpPr>
          <p:cNvPr name="AutoShape 7" id="7"/>
          <p:cNvSpPr/>
          <p:nvPr/>
        </p:nvSpPr>
        <p:spPr>
          <a:xfrm flipV="true">
            <a:off x="1028700" y="3616685"/>
            <a:ext cx="7672079" cy="0"/>
          </a:xfrm>
          <a:prstGeom prst="line">
            <a:avLst/>
          </a:prstGeom>
          <a:ln cap="flat" w="66675">
            <a:solidFill>
              <a:srgbClr val="F80000"/>
            </a:solidFill>
            <a:prstDash val="solid"/>
            <a:headEnd type="none" len="sm" w="sm"/>
            <a:tailEnd type="none" len="sm" w="sm"/>
          </a:ln>
        </p:spPr>
      </p:sp>
      <p:sp>
        <p:nvSpPr>
          <p:cNvPr name="AutoShape 8" id="8"/>
          <p:cNvSpPr/>
          <p:nvPr/>
        </p:nvSpPr>
        <p:spPr>
          <a:xfrm>
            <a:off x="1028700" y="3081041"/>
            <a:ext cx="7728166" cy="0"/>
          </a:xfrm>
          <a:prstGeom prst="line">
            <a:avLst/>
          </a:prstGeom>
          <a:ln cap="flat" w="66675">
            <a:solidFill>
              <a:srgbClr val="F80000"/>
            </a:solidFill>
            <a:prstDash val="solid"/>
            <a:headEnd type="none" len="sm" w="sm"/>
            <a:tailEnd type="none" len="sm" w="sm"/>
          </a:ln>
        </p:spPr>
      </p:sp>
      <p:sp>
        <p:nvSpPr>
          <p:cNvPr name="AutoShape 9" id="9"/>
          <p:cNvSpPr/>
          <p:nvPr/>
        </p:nvSpPr>
        <p:spPr>
          <a:xfrm>
            <a:off x="1029042" y="4106313"/>
            <a:ext cx="7671737" cy="11"/>
          </a:xfrm>
          <a:prstGeom prst="line">
            <a:avLst/>
          </a:prstGeom>
          <a:ln cap="flat" w="66675">
            <a:solidFill>
              <a:srgbClr val="F80000"/>
            </a:solidFill>
            <a:prstDash val="solid"/>
            <a:headEnd type="none" len="sm" w="sm"/>
            <a:tailEnd type="none" len="sm" w="sm"/>
          </a:ln>
        </p:spPr>
      </p:sp>
      <p:sp>
        <p:nvSpPr>
          <p:cNvPr name="AutoShape 10" id="10"/>
          <p:cNvSpPr/>
          <p:nvPr/>
        </p:nvSpPr>
        <p:spPr>
          <a:xfrm flipH="true" flipV="true">
            <a:off x="8734117" y="4072964"/>
            <a:ext cx="342" cy="1003622"/>
          </a:xfrm>
          <a:prstGeom prst="line">
            <a:avLst/>
          </a:prstGeom>
          <a:ln cap="flat" w="66675">
            <a:solidFill>
              <a:srgbClr val="F80000"/>
            </a:solidFill>
            <a:prstDash val="solid"/>
            <a:headEnd type="none" len="sm" w="sm"/>
            <a:tailEnd type="none" len="sm" w="sm"/>
          </a:ln>
        </p:spPr>
      </p:sp>
      <p:sp>
        <p:nvSpPr>
          <p:cNvPr name="AutoShape 11" id="11"/>
          <p:cNvSpPr/>
          <p:nvPr/>
        </p:nvSpPr>
        <p:spPr>
          <a:xfrm flipH="true" flipV="true">
            <a:off x="1062379" y="4106324"/>
            <a:ext cx="342" cy="1003622"/>
          </a:xfrm>
          <a:prstGeom prst="line">
            <a:avLst/>
          </a:prstGeom>
          <a:ln cap="flat" w="66675">
            <a:solidFill>
              <a:srgbClr val="F80000"/>
            </a:solidFill>
            <a:prstDash val="solid"/>
            <a:headEnd type="none" len="sm" w="sm"/>
            <a:tailEnd type="none" len="sm" w="sm"/>
          </a:ln>
        </p:spPr>
      </p:sp>
      <p:sp>
        <p:nvSpPr>
          <p:cNvPr name="AutoShape 12" id="12"/>
          <p:cNvSpPr/>
          <p:nvPr/>
        </p:nvSpPr>
        <p:spPr>
          <a:xfrm flipV="true">
            <a:off x="1062721" y="3114378"/>
            <a:ext cx="0" cy="502940"/>
          </a:xfrm>
          <a:prstGeom prst="line">
            <a:avLst/>
          </a:prstGeom>
          <a:ln cap="flat" w="66675">
            <a:solidFill>
              <a:srgbClr val="F80000"/>
            </a:solidFill>
            <a:prstDash val="solid"/>
            <a:headEnd type="none" len="sm" w="sm"/>
            <a:tailEnd type="none" len="sm" w="sm"/>
          </a:ln>
        </p:spPr>
      </p:sp>
      <p:sp>
        <p:nvSpPr>
          <p:cNvPr name="AutoShape 13" id="13"/>
          <p:cNvSpPr/>
          <p:nvPr/>
        </p:nvSpPr>
        <p:spPr>
          <a:xfrm flipV="true">
            <a:off x="7849660" y="9056099"/>
            <a:ext cx="0" cy="714461"/>
          </a:xfrm>
          <a:prstGeom prst="line">
            <a:avLst/>
          </a:prstGeom>
          <a:ln cap="flat" w="66675">
            <a:solidFill>
              <a:srgbClr val="F80000"/>
            </a:solidFill>
            <a:prstDash val="solid"/>
            <a:headEnd type="none" len="sm" w="sm"/>
            <a:tailEnd type="none" len="sm" w="sm"/>
          </a:ln>
        </p:spPr>
      </p:sp>
      <p:sp>
        <p:nvSpPr>
          <p:cNvPr name="AutoShape 14" id="14"/>
          <p:cNvSpPr/>
          <p:nvPr/>
        </p:nvSpPr>
        <p:spPr>
          <a:xfrm>
            <a:off x="4628568" y="9089436"/>
            <a:ext cx="3221092" cy="0"/>
          </a:xfrm>
          <a:prstGeom prst="line">
            <a:avLst/>
          </a:prstGeom>
          <a:ln cap="flat" w="66675">
            <a:solidFill>
              <a:srgbClr val="F80000"/>
            </a:solidFill>
            <a:prstDash val="solid"/>
            <a:headEnd type="none" len="sm" w="sm"/>
            <a:tailEnd type="none" len="sm" w="sm"/>
          </a:ln>
        </p:spPr>
      </p:sp>
      <p:sp>
        <p:nvSpPr>
          <p:cNvPr name="AutoShape 15" id="15"/>
          <p:cNvSpPr/>
          <p:nvPr/>
        </p:nvSpPr>
        <p:spPr>
          <a:xfrm>
            <a:off x="1085054" y="5043237"/>
            <a:ext cx="7671737" cy="11"/>
          </a:xfrm>
          <a:prstGeom prst="line">
            <a:avLst/>
          </a:prstGeom>
          <a:ln cap="flat" w="66675">
            <a:solidFill>
              <a:srgbClr val="F80000"/>
            </a:solidFill>
            <a:prstDash val="solid"/>
            <a:headEnd type="none" len="sm" w="sm"/>
            <a:tailEnd type="none" len="sm" w="sm"/>
          </a:ln>
        </p:spPr>
      </p:sp>
      <p:sp>
        <p:nvSpPr>
          <p:cNvPr name="AutoShape 16" id="16"/>
          <p:cNvSpPr/>
          <p:nvPr/>
        </p:nvSpPr>
        <p:spPr>
          <a:xfrm flipV="true">
            <a:off x="8667442" y="3081041"/>
            <a:ext cx="0" cy="502940"/>
          </a:xfrm>
          <a:prstGeom prst="line">
            <a:avLst/>
          </a:prstGeom>
          <a:ln cap="flat" w="66675">
            <a:solidFill>
              <a:srgbClr val="F80000"/>
            </a:solidFill>
            <a:prstDash val="solid"/>
            <a:headEnd type="none" len="sm" w="sm"/>
            <a:tailEnd type="none" len="sm" w="sm"/>
          </a:ln>
        </p:spPr>
      </p:sp>
      <p:sp>
        <p:nvSpPr>
          <p:cNvPr name="AutoShape 17" id="17"/>
          <p:cNvSpPr/>
          <p:nvPr/>
        </p:nvSpPr>
        <p:spPr>
          <a:xfrm flipV="true">
            <a:off x="4661905" y="9095892"/>
            <a:ext cx="0" cy="714461"/>
          </a:xfrm>
          <a:prstGeom prst="line">
            <a:avLst/>
          </a:prstGeom>
          <a:ln cap="flat" w="66675">
            <a:solidFill>
              <a:srgbClr val="F80000"/>
            </a:solidFill>
            <a:prstDash val="solid"/>
            <a:headEnd type="none" len="sm" w="sm"/>
            <a:tailEnd type="none" len="sm" w="sm"/>
          </a:ln>
        </p:spPr>
      </p:sp>
      <p:sp>
        <p:nvSpPr>
          <p:cNvPr name="AutoShape 18" id="18"/>
          <p:cNvSpPr/>
          <p:nvPr/>
        </p:nvSpPr>
        <p:spPr>
          <a:xfrm>
            <a:off x="4661905" y="9843691"/>
            <a:ext cx="3221092" cy="0"/>
          </a:xfrm>
          <a:prstGeom prst="line">
            <a:avLst/>
          </a:prstGeom>
          <a:ln cap="flat" w="66675">
            <a:solidFill>
              <a:srgbClr val="F80000"/>
            </a:solidFill>
            <a:prstDash val="solid"/>
            <a:headEnd type="none" len="sm" w="sm"/>
            <a:tailEnd type="none" len="sm" w="sm"/>
          </a:ln>
        </p:spPr>
      </p:sp>
      <p:sp>
        <p:nvSpPr>
          <p:cNvPr name="TextBox 19" id="19"/>
          <p:cNvSpPr txBox="true"/>
          <p:nvPr/>
        </p:nvSpPr>
        <p:spPr>
          <a:xfrm rot="0">
            <a:off x="13806105" y="598742"/>
            <a:ext cx="4994081" cy="1816227"/>
          </a:xfrm>
          <a:prstGeom prst="rect">
            <a:avLst/>
          </a:prstGeom>
        </p:spPr>
        <p:txBody>
          <a:bodyPr anchor="t" rtlCol="false" tIns="0" lIns="0" bIns="0" rIns="0">
            <a:spAutoFit/>
          </a:bodyPr>
          <a:lstStyle/>
          <a:p>
            <a:pPr algn="ctr">
              <a:lnSpc>
                <a:spcPts val="7103"/>
              </a:lnSpc>
            </a:pPr>
            <a:r>
              <a:rPr lang="en-US" b="true" sz="6399" spc="-95">
                <a:solidFill>
                  <a:srgbClr val="E9EAE0"/>
                </a:solidFill>
                <a:latin typeface="Gotham Bold"/>
                <a:ea typeface="Gotham Bold"/>
                <a:cs typeface="Gotham Bold"/>
                <a:sym typeface="Gotham Bold"/>
              </a:rPr>
              <a:t>Saturated Model</a:t>
            </a:r>
          </a:p>
        </p:txBody>
      </p:sp>
      <p:sp>
        <p:nvSpPr>
          <p:cNvPr name="TextBox 20" id="20"/>
          <p:cNvSpPr txBox="true"/>
          <p:nvPr/>
        </p:nvSpPr>
        <p:spPr>
          <a:xfrm rot="0">
            <a:off x="10216350" y="4406612"/>
            <a:ext cx="7200827" cy="3724275"/>
          </a:xfrm>
          <a:prstGeom prst="rect">
            <a:avLst/>
          </a:prstGeom>
        </p:spPr>
        <p:txBody>
          <a:bodyPr anchor="t" rtlCol="false" tIns="0" lIns="0" bIns="0" rIns="0">
            <a:spAutoFit/>
          </a:bodyPr>
          <a:lstStyle/>
          <a:p>
            <a:pPr algn="just">
              <a:lnSpc>
                <a:spcPts val="4200"/>
              </a:lnSpc>
            </a:pPr>
            <a:r>
              <a:rPr lang="en-US" sz="3000">
                <a:solidFill>
                  <a:srgbClr val="0E4714"/>
                </a:solidFill>
                <a:latin typeface="Gotham"/>
                <a:ea typeface="Gotham"/>
                <a:cs typeface="Gotham"/>
                <a:sym typeface="Gotham"/>
              </a:rPr>
              <a:t>We start our analysis with a saturated model consisting of </a:t>
            </a:r>
            <a:r>
              <a:rPr lang="en-US" b="true" sz="3000">
                <a:solidFill>
                  <a:srgbClr val="0E4714"/>
                </a:solidFill>
                <a:latin typeface="Gotham Bold"/>
                <a:ea typeface="Gotham Bold"/>
                <a:cs typeface="Gotham Bold"/>
                <a:sym typeface="Gotham Bold"/>
              </a:rPr>
              <a:t>22 variables.</a:t>
            </a:r>
            <a:r>
              <a:rPr lang="en-US" sz="3000">
                <a:solidFill>
                  <a:srgbClr val="0E4714"/>
                </a:solidFill>
                <a:latin typeface="Gotham"/>
                <a:ea typeface="Gotham"/>
                <a:cs typeface="Gotham"/>
                <a:sym typeface="Gotham"/>
              </a:rPr>
              <a:t> By examining the p-values of each coefficient, we progressively refine the model going backward until all included variables have statistically significant impacts on the outcome.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TextBox 2" id="2"/>
          <p:cNvSpPr txBox="true"/>
          <p:nvPr/>
        </p:nvSpPr>
        <p:spPr>
          <a:xfrm rot="0">
            <a:off x="1028700" y="491813"/>
            <a:ext cx="11664019" cy="842010"/>
          </a:xfrm>
          <a:prstGeom prst="rect">
            <a:avLst/>
          </a:prstGeom>
        </p:spPr>
        <p:txBody>
          <a:bodyPr anchor="t" rtlCol="false" tIns="0" lIns="0" bIns="0" rIns="0">
            <a:spAutoFit/>
          </a:bodyPr>
          <a:lstStyle/>
          <a:p>
            <a:pPr algn="l">
              <a:lnSpc>
                <a:spcPts val="5220"/>
              </a:lnSpc>
            </a:pPr>
            <a:r>
              <a:rPr lang="en-US" sz="6000" spc="-150">
                <a:solidFill>
                  <a:srgbClr val="0E4714"/>
                </a:solidFill>
                <a:latin typeface="Times New Roman Condensed"/>
                <a:ea typeface="Times New Roman Condensed"/>
                <a:cs typeface="Times New Roman Condensed"/>
                <a:sym typeface="Times New Roman Condensed"/>
              </a:rPr>
              <a:t>MODEL OPTIMIZATION</a:t>
            </a:r>
          </a:p>
        </p:txBody>
      </p:sp>
      <p:grpSp>
        <p:nvGrpSpPr>
          <p:cNvPr name="Group 3" id="3"/>
          <p:cNvGrpSpPr/>
          <p:nvPr/>
        </p:nvGrpSpPr>
        <p:grpSpPr>
          <a:xfrm rot="0">
            <a:off x="13595009" y="-4756865"/>
            <a:ext cx="8832895" cy="883289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6" id="6"/>
          <p:cNvSpPr/>
          <p:nvPr/>
        </p:nvSpPr>
        <p:spPr>
          <a:xfrm flipH="false" flipV="false" rot="0">
            <a:off x="1028700" y="1624427"/>
            <a:ext cx="10246364" cy="8089955"/>
          </a:xfrm>
          <a:custGeom>
            <a:avLst/>
            <a:gdLst/>
            <a:ahLst/>
            <a:cxnLst/>
            <a:rect r="r" b="b" t="t" l="l"/>
            <a:pathLst>
              <a:path h="8089955" w="10246364">
                <a:moveTo>
                  <a:pt x="0" y="0"/>
                </a:moveTo>
                <a:lnTo>
                  <a:pt x="10246364" y="0"/>
                </a:lnTo>
                <a:lnTo>
                  <a:pt x="10246364" y="8089955"/>
                </a:lnTo>
                <a:lnTo>
                  <a:pt x="0" y="8089955"/>
                </a:lnTo>
                <a:lnTo>
                  <a:pt x="0" y="0"/>
                </a:lnTo>
                <a:close/>
              </a:path>
            </a:pathLst>
          </a:custGeom>
          <a:blipFill>
            <a:blip r:embed="rId2"/>
            <a:stretch>
              <a:fillRect l="0" t="-24887" r="-6241" b="0"/>
            </a:stretch>
          </a:blipFill>
        </p:spPr>
      </p:sp>
      <p:sp>
        <p:nvSpPr>
          <p:cNvPr name="AutoShape 7" id="7"/>
          <p:cNvSpPr/>
          <p:nvPr/>
        </p:nvSpPr>
        <p:spPr>
          <a:xfrm flipH="true">
            <a:off x="9110662" y="3433242"/>
            <a:ext cx="0" cy="4472325"/>
          </a:xfrm>
          <a:prstGeom prst="line">
            <a:avLst/>
          </a:prstGeom>
          <a:ln cap="flat" w="66675">
            <a:solidFill>
              <a:srgbClr val="F80000"/>
            </a:solidFill>
            <a:prstDash val="solid"/>
            <a:headEnd type="none" len="sm" w="sm"/>
            <a:tailEnd type="none" len="sm" w="sm"/>
          </a:ln>
        </p:spPr>
      </p:sp>
      <p:sp>
        <p:nvSpPr>
          <p:cNvPr name="AutoShape 8" id="8"/>
          <p:cNvSpPr/>
          <p:nvPr/>
        </p:nvSpPr>
        <p:spPr>
          <a:xfrm>
            <a:off x="10843019" y="3433242"/>
            <a:ext cx="0" cy="4472325"/>
          </a:xfrm>
          <a:prstGeom prst="line">
            <a:avLst/>
          </a:prstGeom>
          <a:ln cap="flat" w="66675">
            <a:solidFill>
              <a:srgbClr val="F80000"/>
            </a:solidFill>
            <a:prstDash val="solid"/>
            <a:headEnd type="none" len="sm" w="sm"/>
            <a:tailEnd type="none" len="sm" w="sm"/>
          </a:ln>
        </p:spPr>
      </p:sp>
      <p:sp>
        <p:nvSpPr>
          <p:cNvPr name="AutoShape 9" id="9"/>
          <p:cNvSpPr/>
          <p:nvPr/>
        </p:nvSpPr>
        <p:spPr>
          <a:xfrm>
            <a:off x="9144000" y="7905567"/>
            <a:ext cx="1699019" cy="0"/>
          </a:xfrm>
          <a:prstGeom prst="line">
            <a:avLst/>
          </a:prstGeom>
          <a:ln cap="flat" w="66675">
            <a:solidFill>
              <a:srgbClr val="F80000"/>
            </a:solidFill>
            <a:prstDash val="solid"/>
            <a:headEnd type="none" len="sm" w="sm"/>
            <a:tailEnd type="none" len="sm" w="sm"/>
          </a:ln>
        </p:spPr>
      </p:sp>
      <p:sp>
        <p:nvSpPr>
          <p:cNvPr name="AutoShape 10" id="10"/>
          <p:cNvSpPr/>
          <p:nvPr/>
        </p:nvSpPr>
        <p:spPr>
          <a:xfrm>
            <a:off x="9110662" y="3466580"/>
            <a:ext cx="1699019" cy="0"/>
          </a:xfrm>
          <a:prstGeom prst="line">
            <a:avLst/>
          </a:prstGeom>
          <a:ln cap="flat" w="66675">
            <a:solidFill>
              <a:srgbClr val="F80000"/>
            </a:solidFill>
            <a:prstDash val="solid"/>
            <a:headEnd type="none" len="sm" w="sm"/>
            <a:tailEnd type="none" len="sm" w="sm"/>
          </a:ln>
        </p:spPr>
      </p:sp>
      <p:sp>
        <p:nvSpPr>
          <p:cNvPr name="AutoShape 11" id="11"/>
          <p:cNvSpPr/>
          <p:nvPr/>
        </p:nvSpPr>
        <p:spPr>
          <a:xfrm>
            <a:off x="4772618" y="8971084"/>
            <a:ext cx="4088752" cy="0"/>
          </a:xfrm>
          <a:prstGeom prst="line">
            <a:avLst/>
          </a:prstGeom>
          <a:ln cap="flat" w="66675">
            <a:solidFill>
              <a:srgbClr val="F80000"/>
            </a:solidFill>
            <a:prstDash val="solid"/>
            <a:headEnd type="none" len="sm" w="sm"/>
            <a:tailEnd type="none" len="sm" w="sm"/>
          </a:ln>
        </p:spPr>
      </p:sp>
      <p:sp>
        <p:nvSpPr>
          <p:cNvPr name="AutoShape 12" id="12"/>
          <p:cNvSpPr/>
          <p:nvPr/>
        </p:nvSpPr>
        <p:spPr>
          <a:xfrm>
            <a:off x="4816333" y="9681045"/>
            <a:ext cx="4088752" cy="0"/>
          </a:xfrm>
          <a:prstGeom prst="line">
            <a:avLst/>
          </a:prstGeom>
          <a:ln cap="flat" w="66675">
            <a:solidFill>
              <a:srgbClr val="F80000"/>
            </a:solidFill>
            <a:prstDash val="solid"/>
            <a:headEnd type="none" len="sm" w="sm"/>
            <a:tailEnd type="none" len="sm" w="sm"/>
          </a:ln>
        </p:spPr>
      </p:sp>
      <p:sp>
        <p:nvSpPr>
          <p:cNvPr name="AutoShape 13" id="13"/>
          <p:cNvSpPr/>
          <p:nvPr/>
        </p:nvSpPr>
        <p:spPr>
          <a:xfrm>
            <a:off x="8844701" y="8970710"/>
            <a:ext cx="0" cy="744046"/>
          </a:xfrm>
          <a:prstGeom prst="line">
            <a:avLst/>
          </a:prstGeom>
          <a:ln cap="flat" w="66675">
            <a:solidFill>
              <a:srgbClr val="F80000"/>
            </a:solidFill>
            <a:prstDash val="solid"/>
            <a:headEnd type="none" len="sm" w="sm"/>
            <a:tailEnd type="none" len="sm" w="sm"/>
          </a:ln>
        </p:spPr>
      </p:sp>
      <p:sp>
        <p:nvSpPr>
          <p:cNvPr name="AutoShape 14" id="14"/>
          <p:cNvSpPr/>
          <p:nvPr/>
        </p:nvSpPr>
        <p:spPr>
          <a:xfrm>
            <a:off x="4849671" y="8971084"/>
            <a:ext cx="0" cy="744046"/>
          </a:xfrm>
          <a:prstGeom prst="line">
            <a:avLst/>
          </a:prstGeom>
          <a:ln cap="flat" w="66675">
            <a:solidFill>
              <a:srgbClr val="F80000"/>
            </a:solidFill>
            <a:prstDash val="solid"/>
            <a:headEnd type="none" len="sm" w="sm"/>
            <a:tailEnd type="none" len="sm" w="sm"/>
          </a:ln>
        </p:spPr>
      </p:sp>
      <p:sp>
        <p:nvSpPr>
          <p:cNvPr name="TextBox 15" id="15"/>
          <p:cNvSpPr txBox="true"/>
          <p:nvPr/>
        </p:nvSpPr>
        <p:spPr>
          <a:xfrm rot="0">
            <a:off x="13806105" y="598742"/>
            <a:ext cx="4994081" cy="1816227"/>
          </a:xfrm>
          <a:prstGeom prst="rect">
            <a:avLst/>
          </a:prstGeom>
        </p:spPr>
        <p:txBody>
          <a:bodyPr anchor="t" rtlCol="false" tIns="0" lIns="0" bIns="0" rIns="0">
            <a:spAutoFit/>
          </a:bodyPr>
          <a:lstStyle/>
          <a:p>
            <a:pPr algn="ctr">
              <a:lnSpc>
                <a:spcPts val="7103"/>
              </a:lnSpc>
            </a:pPr>
            <a:r>
              <a:rPr lang="en-US" b="true" sz="6399" spc="-95">
                <a:solidFill>
                  <a:srgbClr val="E9EAE0"/>
                </a:solidFill>
                <a:latin typeface="Gotham Bold"/>
                <a:ea typeface="Gotham Bold"/>
                <a:cs typeface="Gotham Bold"/>
                <a:sym typeface="Gotham Bold"/>
              </a:rPr>
              <a:t>Best</a:t>
            </a:r>
          </a:p>
          <a:p>
            <a:pPr algn="ctr">
              <a:lnSpc>
                <a:spcPts val="7103"/>
              </a:lnSpc>
            </a:pPr>
            <a:r>
              <a:rPr lang="en-US" b="true" sz="6399" spc="-95">
                <a:solidFill>
                  <a:srgbClr val="E9EAE0"/>
                </a:solidFill>
                <a:latin typeface="Gotham Bold"/>
                <a:ea typeface="Gotham Bold"/>
                <a:cs typeface="Gotham Bold"/>
                <a:sym typeface="Gotham Bold"/>
              </a:rPr>
              <a:t> Model</a:t>
            </a:r>
          </a:p>
        </p:txBody>
      </p:sp>
      <p:sp>
        <p:nvSpPr>
          <p:cNvPr name="TextBox 16" id="16"/>
          <p:cNvSpPr txBox="true"/>
          <p:nvPr/>
        </p:nvSpPr>
        <p:spPr>
          <a:xfrm rot="0">
            <a:off x="11940431" y="4884972"/>
            <a:ext cx="5921806" cy="2657475"/>
          </a:xfrm>
          <a:prstGeom prst="rect">
            <a:avLst/>
          </a:prstGeom>
        </p:spPr>
        <p:txBody>
          <a:bodyPr anchor="t" rtlCol="false" tIns="0" lIns="0" bIns="0" rIns="0">
            <a:spAutoFit/>
          </a:bodyPr>
          <a:lstStyle/>
          <a:p>
            <a:pPr algn="just">
              <a:lnSpc>
                <a:spcPts val="4200"/>
              </a:lnSpc>
            </a:pPr>
            <a:r>
              <a:rPr lang="en-US" sz="3000">
                <a:solidFill>
                  <a:srgbClr val="0E4714"/>
                </a:solidFill>
                <a:latin typeface="Gotham"/>
                <a:ea typeface="Gotham"/>
                <a:cs typeface="Gotham"/>
                <a:sym typeface="Gotham"/>
              </a:rPr>
              <a:t>After iterative refinement, we reach a final model with </a:t>
            </a:r>
            <a:r>
              <a:rPr lang="en-US" b="true" sz="3000">
                <a:solidFill>
                  <a:srgbClr val="0E4714"/>
                </a:solidFill>
                <a:latin typeface="Gotham Bold"/>
                <a:ea typeface="Gotham Bold"/>
                <a:cs typeface="Gotham Bold"/>
                <a:sym typeface="Gotham Bold"/>
              </a:rPr>
              <a:t>11 variables</a:t>
            </a:r>
            <a:r>
              <a:rPr lang="en-US" sz="3000">
                <a:solidFill>
                  <a:srgbClr val="0E4714"/>
                </a:solidFill>
                <a:latin typeface="Gotham"/>
                <a:ea typeface="Gotham"/>
                <a:cs typeface="Gotham"/>
                <a:sym typeface="Gotham"/>
              </a:rPr>
              <a:t>, each demonstrating statistically significant impacts on song popularity on Spotify.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grpSp>
        <p:nvGrpSpPr>
          <p:cNvPr name="Group 2" id="2"/>
          <p:cNvGrpSpPr/>
          <p:nvPr/>
        </p:nvGrpSpPr>
        <p:grpSpPr>
          <a:xfrm rot="0">
            <a:off x="-3875953" y="-4977829"/>
            <a:ext cx="9506194" cy="8951875"/>
            <a:chOff x="0" y="0"/>
            <a:chExt cx="860770" cy="810577"/>
          </a:xfrm>
        </p:grpSpPr>
        <p:sp>
          <p:nvSpPr>
            <p:cNvPr name="Freeform 3" id="3"/>
            <p:cNvSpPr/>
            <p:nvPr/>
          </p:nvSpPr>
          <p:spPr>
            <a:xfrm flipH="false" flipV="false" rot="0">
              <a:off x="0" y="0"/>
              <a:ext cx="860770" cy="810577"/>
            </a:xfrm>
            <a:custGeom>
              <a:avLst/>
              <a:gdLst/>
              <a:ahLst/>
              <a:cxnLst/>
              <a:rect r="r" b="b" t="t" l="l"/>
              <a:pathLst>
                <a:path h="810577" w="860770">
                  <a:moveTo>
                    <a:pt x="430385" y="0"/>
                  </a:moveTo>
                  <a:cubicBezTo>
                    <a:pt x="192690" y="0"/>
                    <a:pt x="0" y="181454"/>
                    <a:pt x="0" y="405288"/>
                  </a:cubicBezTo>
                  <a:cubicBezTo>
                    <a:pt x="0" y="629123"/>
                    <a:pt x="192690" y="810577"/>
                    <a:pt x="430385" y="810577"/>
                  </a:cubicBezTo>
                  <a:cubicBezTo>
                    <a:pt x="668080" y="810577"/>
                    <a:pt x="860770" y="629123"/>
                    <a:pt x="860770" y="405288"/>
                  </a:cubicBezTo>
                  <a:cubicBezTo>
                    <a:pt x="860770" y="181454"/>
                    <a:pt x="668080" y="0"/>
                    <a:pt x="430385" y="0"/>
                  </a:cubicBezTo>
                  <a:close/>
                </a:path>
              </a:pathLst>
            </a:custGeom>
            <a:solidFill>
              <a:srgbClr val="17726D"/>
            </a:solidFill>
          </p:spPr>
        </p:sp>
        <p:sp>
          <p:nvSpPr>
            <p:cNvPr name="TextBox 4" id="4"/>
            <p:cNvSpPr txBox="true"/>
            <p:nvPr/>
          </p:nvSpPr>
          <p:spPr>
            <a:xfrm>
              <a:off x="80697" y="28367"/>
              <a:ext cx="699375" cy="706219"/>
            </a:xfrm>
            <a:prstGeom prst="rect">
              <a:avLst/>
            </a:prstGeom>
          </p:spPr>
          <p:txBody>
            <a:bodyPr anchor="ctr" rtlCol="false" tIns="50800" lIns="50800" bIns="50800" rIns="50800"/>
            <a:lstStyle/>
            <a:p>
              <a:pPr algn="ctr">
                <a:lnSpc>
                  <a:spcPts val="2479"/>
                </a:lnSpc>
              </a:pPr>
            </a:p>
          </p:txBody>
        </p:sp>
      </p:grpSp>
      <p:sp>
        <p:nvSpPr>
          <p:cNvPr name="Freeform 5" id="5"/>
          <p:cNvSpPr/>
          <p:nvPr/>
        </p:nvSpPr>
        <p:spPr>
          <a:xfrm flipH="false" flipV="false" rot="0">
            <a:off x="7275510" y="1560599"/>
            <a:ext cx="10426082" cy="7431846"/>
          </a:xfrm>
          <a:custGeom>
            <a:avLst/>
            <a:gdLst/>
            <a:ahLst/>
            <a:cxnLst/>
            <a:rect r="r" b="b" t="t" l="l"/>
            <a:pathLst>
              <a:path h="7431846" w="10426082">
                <a:moveTo>
                  <a:pt x="0" y="0"/>
                </a:moveTo>
                <a:lnTo>
                  <a:pt x="10426081" y="0"/>
                </a:lnTo>
                <a:lnTo>
                  <a:pt x="10426081" y="7431847"/>
                </a:lnTo>
                <a:lnTo>
                  <a:pt x="0" y="7431847"/>
                </a:lnTo>
                <a:lnTo>
                  <a:pt x="0" y="0"/>
                </a:lnTo>
                <a:close/>
              </a:path>
            </a:pathLst>
          </a:custGeom>
          <a:blipFill>
            <a:blip r:embed="rId2"/>
            <a:stretch>
              <a:fillRect l="0" t="0" r="0" b="0"/>
            </a:stretch>
          </a:blipFill>
        </p:spPr>
      </p:sp>
      <p:sp>
        <p:nvSpPr>
          <p:cNvPr name="Freeform 6" id="6"/>
          <p:cNvSpPr/>
          <p:nvPr/>
        </p:nvSpPr>
        <p:spPr>
          <a:xfrm flipH="false" flipV="false" rot="0">
            <a:off x="1370347" y="4493757"/>
            <a:ext cx="4921900" cy="1565530"/>
          </a:xfrm>
          <a:custGeom>
            <a:avLst/>
            <a:gdLst/>
            <a:ahLst/>
            <a:cxnLst/>
            <a:rect r="r" b="b" t="t" l="l"/>
            <a:pathLst>
              <a:path h="1565530" w="4921900">
                <a:moveTo>
                  <a:pt x="0" y="0"/>
                </a:moveTo>
                <a:lnTo>
                  <a:pt x="4921900" y="0"/>
                </a:lnTo>
                <a:lnTo>
                  <a:pt x="4921900" y="1565531"/>
                </a:lnTo>
                <a:lnTo>
                  <a:pt x="0" y="1565531"/>
                </a:lnTo>
                <a:lnTo>
                  <a:pt x="0" y="0"/>
                </a:lnTo>
                <a:close/>
              </a:path>
            </a:pathLst>
          </a:custGeom>
          <a:blipFill>
            <a:blip r:embed="rId3"/>
            <a:stretch>
              <a:fillRect l="0" t="-15317" r="0" b="0"/>
            </a:stretch>
          </a:blipFill>
        </p:spPr>
      </p:sp>
      <p:sp>
        <p:nvSpPr>
          <p:cNvPr name="TextBox 7" id="7"/>
          <p:cNvSpPr txBox="true"/>
          <p:nvPr/>
        </p:nvSpPr>
        <p:spPr>
          <a:xfrm rot="0">
            <a:off x="0" y="510944"/>
            <a:ext cx="4617734" cy="1965960"/>
          </a:xfrm>
          <a:prstGeom prst="rect">
            <a:avLst/>
          </a:prstGeom>
        </p:spPr>
        <p:txBody>
          <a:bodyPr anchor="t" rtlCol="false" tIns="0" lIns="0" bIns="0" rIns="0">
            <a:spAutoFit/>
          </a:bodyPr>
          <a:lstStyle/>
          <a:p>
            <a:pPr algn="ctr">
              <a:lnSpc>
                <a:spcPts val="7320"/>
              </a:lnSpc>
            </a:pPr>
            <a:r>
              <a:rPr lang="en-US" sz="6000" spc="-150">
                <a:solidFill>
                  <a:srgbClr val="E9EAE0"/>
                </a:solidFill>
                <a:latin typeface="Times New Roman Condensed"/>
                <a:ea typeface="Times New Roman Condensed"/>
                <a:cs typeface="Times New Roman Condensed"/>
                <a:sym typeface="Times New Roman Condensed"/>
              </a:rPr>
              <a:t>NORMALITY ASSUMPTION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grpSp>
        <p:nvGrpSpPr>
          <p:cNvPr name="Group 2" id="2"/>
          <p:cNvGrpSpPr/>
          <p:nvPr/>
        </p:nvGrpSpPr>
        <p:grpSpPr>
          <a:xfrm rot="0">
            <a:off x="-3335819" y="-4953278"/>
            <a:ext cx="9726501" cy="8716327"/>
            <a:chOff x="0" y="0"/>
            <a:chExt cx="860770" cy="771372"/>
          </a:xfrm>
        </p:grpSpPr>
        <p:sp>
          <p:nvSpPr>
            <p:cNvPr name="Freeform 3" id="3"/>
            <p:cNvSpPr/>
            <p:nvPr/>
          </p:nvSpPr>
          <p:spPr>
            <a:xfrm flipH="false" flipV="false" rot="0">
              <a:off x="0" y="0"/>
              <a:ext cx="860770" cy="771372"/>
            </a:xfrm>
            <a:custGeom>
              <a:avLst/>
              <a:gdLst/>
              <a:ahLst/>
              <a:cxnLst/>
              <a:rect r="r" b="b" t="t" l="l"/>
              <a:pathLst>
                <a:path h="771372" w="860770">
                  <a:moveTo>
                    <a:pt x="430385" y="0"/>
                  </a:moveTo>
                  <a:cubicBezTo>
                    <a:pt x="192690" y="0"/>
                    <a:pt x="0" y="172677"/>
                    <a:pt x="0" y="385686"/>
                  </a:cubicBezTo>
                  <a:cubicBezTo>
                    <a:pt x="0" y="598694"/>
                    <a:pt x="192690" y="771372"/>
                    <a:pt x="430385" y="771372"/>
                  </a:cubicBezTo>
                  <a:cubicBezTo>
                    <a:pt x="668080" y="771372"/>
                    <a:pt x="860770" y="598694"/>
                    <a:pt x="860770" y="385686"/>
                  </a:cubicBezTo>
                  <a:cubicBezTo>
                    <a:pt x="860770" y="172677"/>
                    <a:pt x="668080" y="0"/>
                    <a:pt x="430385" y="0"/>
                  </a:cubicBezTo>
                  <a:close/>
                </a:path>
              </a:pathLst>
            </a:custGeom>
            <a:solidFill>
              <a:srgbClr val="17726D"/>
            </a:solidFill>
          </p:spPr>
        </p:sp>
        <p:sp>
          <p:nvSpPr>
            <p:cNvPr name="TextBox 4" id="4"/>
            <p:cNvSpPr txBox="true"/>
            <p:nvPr/>
          </p:nvSpPr>
          <p:spPr>
            <a:xfrm>
              <a:off x="80697" y="24691"/>
              <a:ext cx="699375" cy="674365"/>
            </a:xfrm>
            <a:prstGeom prst="rect">
              <a:avLst/>
            </a:prstGeom>
          </p:spPr>
          <p:txBody>
            <a:bodyPr anchor="ctr" rtlCol="false" tIns="50800" lIns="50800" bIns="50800" rIns="50800"/>
            <a:lstStyle/>
            <a:p>
              <a:pPr algn="ctr">
                <a:lnSpc>
                  <a:spcPts val="2479"/>
                </a:lnSpc>
              </a:pPr>
            </a:p>
          </p:txBody>
        </p:sp>
      </p:grpSp>
      <p:sp>
        <p:nvSpPr>
          <p:cNvPr name="Freeform 5" id="5"/>
          <p:cNvSpPr/>
          <p:nvPr/>
        </p:nvSpPr>
        <p:spPr>
          <a:xfrm flipH="false" flipV="false" rot="0">
            <a:off x="6390682" y="1028700"/>
            <a:ext cx="11143413" cy="8008815"/>
          </a:xfrm>
          <a:custGeom>
            <a:avLst/>
            <a:gdLst/>
            <a:ahLst/>
            <a:cxnLst/>
            <a:rect r="r" b="b" t="t" l="l"/>
            <a:pathLst>
              <a:path h="8008815" w="11143413">
                <a:moveTo>
                  <a:pt x="0" y="0"/>
                </a:moveTo>
                <a:lnTo>
                  <a:pt x="11143414" y="0"/>
                </a:lnTo>
                <a:lnTo>
                  <a:pt x="11143414" y="8008815"/>
                </a:lnTo>
                <a:lnTo>
                  <a:pt x="0" y="8008815"/>
                </a:lnTo>
                <a:lnTo>
                  <a:pt x="0" y="0"/>
                </a:lnTo>
                <a:close/>
              </a:path>
            </a:pathLst>
          </a:custGeom>
          <a:blipFill>
            <a:blip r:embed="rId2"/>
            <a:stretch>
              <a:fillRect l="0" t="0" r="0" b="0"/>
            </a:stretch>
          </a:blipFill>
        </p:spPr>
      </p:sp>
      <p:sp>
        <p:nvSpPr>
          <p:cNvPr name="TextBox 6" id="6"/>
          <p:cNvSpPr txBox="true"/>
          <p:nvPr/>
        </p:nvSpPr>
        <p:spPr>
          <a:xfrm rot="0">
            <a:off x="191853" y="689306"/>
            <a:ext cx="5354280" cy="1578483"/>
          </a:xfrm>
          <a:prstGeom prst="rect">
            <a:avLst/>
          </a:prstGeom>
        </p:spPr>
        <p:txBody>
          <a:bodyPr anchor="t" rtlCol="false" tIns="0" lIns="0" bIns="0" rIns="0">
            <a:spAutoFit/>
          </a:bodyPr>
          <a:lstStyle/>
          <a:p>
            <a:pPr algn="ctr">
              <a:lnSpc>
                <a:spcPts val="5856"/>
              </a:lnSpc>
            </a:pPr>
            <a:r>
              <a:rPr lang="en-US" sz="4800" spc="-120">
                <a:solidFill>
                  <a:srgbClr val="E9EAE0"/>
                </a:solidFill>
                <a:latin typeface="Times New Roman Condensed"/>
                <a:ea typeface="Times New Roman Condensed"/>
                <a:cs typeface="Times New Roman Condensed"/>
                <a:sym typeface="Times New Roman Condensed"/>
              </a:rPr>
              <a:t>HOMOSCEDASTICITY ASSUMPTION</a:t>
            </a:r>
          </a:p>
        </p:txBody>
      </p:sp>
      <p:sp>
        <p:nvSpPr>
          <p:cNvPr name="Freeform 7" id="7"/>
          <p:cNvSpPr/>
          <p:nvPr/>
        </p:nvSpPr>
        <p:spPr>
          <a:xfrm flipH="false" flipV="false" rot="0">
            <a:off x="328605" y="5143500"/>
            <a:ext cx="5699482" cy="1042903"/>
          </a:xfrm>
          <a:custGeom>
            <a:avLst/>
            <a:gdLst/>
            <a:ahLst/>
            <a:cxnLst/>
            <a:rect r="r" b="b" t="t" l="l"/>
            <a:pathLst>
              <a:path h="1042903" w="5699482">
                <a:moveTo>
                  <a:pt x="0" y="0"/>
                </a:moveTo>
                <a:lnTo>
                  <a:pt x="5699482" y="0"/>
                </a:lnTo>
                <a:lnTo>
                  <a:pt x="5699482" y="1042903"/>
                </a:lnTo>
                <a:lnTo>
                  <a:pt x="0" y="1042903"/>
                </a:lnTo>
                <a:lnTo>
                  <a:pt x="0" y="0"/>
                </a:lnTo>
                <a:close/>
              </a:path>
            </a:pathLst>
          </a:custGeom>
          <a:blipFill>
            <a:blip r:embed="rId3"/>
            <a:stretch>
              <a:fillRect l="-222" t="0" r="-222" b="-6649"/>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grpSp>
        <p:nvGrpSpPr>
          <p:cNvPr name="Group 2" id="2"/>
          <p:cNvGrpSpPr/>
          <p:nvPr/>
        </p:nvGrpSpPr>
        <p:grpSpPr>
          <a:xfrm rot="0">
            <a:off x="-3375318" y="-5269269"/>
            <a:ext cx="9726501" cy="8716327"/>
            <a:chOff x="0" y="0"/>
            <a:chExt cx="860770" cy="771372"/>
          </a:xfrm>
        </p:grpSpPr>
        <p:sp>
          <p:nvSpPr>
            <p:cNvPr name="Freeform 3" id="3"/>
            <p:cNvSpPr/>
            <p:nvPr/>
          </p:nvSpPr>
          <p:spPr>
            <a:xfrm flipH="false" flipV="false" rot="0">
              <a:off x="0" y="0"/>
              <a:ext cx="860770" cy="771372"/>
            </a:xfrm>
            <a:custGeom>
              <a:avLst/>
              <a:gdLst/>
              <a:ahLst/>
              <a:cxnLst/>
              <a:rect r="r" b="b" t="t" l="l"/>
              <a:pathLst>
                <a:path h="771372" w="860770">
                  <a:moveTo>
                    <a:pt x="430385" y="0"/>
                  </a:moveTo>
                  <a:cubicBezTo>
                    <a:pt x="192690" y="0"/>
                    <a:pt x="0" y="172677"/>
                    <a:pt x="0" y="385686"/>
                  </a:cubicBezTo>
                  <a:cubicBezTo>
                    <a:pt x="0" y="598694"/>
                    <a:pt x="192690" y="771372"/>
                    <a:pt x="430385" y="771372"/>
                  </a:cubicBezTo>
                  <a:cubicBezTo>
                    <a:pt x="668080" y="771372"/>
                    <a:pt x="860770" y="598694"/>
                    <a:pt x="860770" y="385686"/>
                  </a:cubicBezTo>
                  <a:cubicBezTo>
                    <a:pt x="860770" y="172677"/>
                    <a:pt x="668080" y="0"/>
                    <a:pt x="430385" y="0"/>
                  </a:cubicBezTo>
                  <a:close/>
                </a:path>
              </a:pathLst>
            </a:custGeom>
            <a:solidFill>
              <a:srgbClr val="17726D"/>
            </a:solidFill>
          </p:spPr>
        </p:sp>
        <p:sp>
          <p:nvSpPr>
            <p:cNvPr name="TextBox 4" id="4"/>
            <p:cNvSpPr txBox="true"/>
            <p:nvPr/>
          </p:nvSpPr>
          <p:spPr>
            <a:xfrm>
              <a:off x="80697" y="24691"/>
              <a:ext cx="699375" cy="674365"/>
            </a:xfrm>
            <a:prstGeom prst="rect">
              <a:avLst/>
            </a:prstGeom>
          </p:spPr>
          <p:txBody>
            <a:bodyPr anchor="ctr" rtlCol="false" tIns="50800" lIns="50800" bIns="50800" rIns="50800"/>
            <a:lstStyle/>
            <a:p>
              <a:pPr algn="ctr">
                <a:lnSpc>
                  <a:spcPts val="2479"/>
                </a:lnSpc>
              </a:pPr>
            </a:p>
          </p:txBody>
        </p:sp>
      </p:grpSp>
      <p:sp>
        <p:nvSpPr>
          <p:cNvPr name="Freeform 5" id="5"/>
          <p:cNvSpPr/>
          <p:nvPr/>
        </p:nvSpPr>
        <p:spPr>
          <a:xfrm flipH="false" flipV="false" rot="0">
            <a:off x="2042175" y="3596619"/>
            <a:ext cx="6580162" cy="5434193"/>
          </a:xfrm>
          <a:custGeom>
            <a:avLst/>
            <a:gdLst/>
            <a:ahLst/>
            <a:cxnLst/>
            <a:rect r="r" b="b" t="t" l="l"/>
            <a:pathLst>
              <a:path h="5434193" w="6580162">
                <a:moveTo>
                  <a:pt x="0" y="0"/>
                </a:moveTo>
                <a:lnTo>
                  <a:pt x="6580162" y="0"/>
                </a:lnTo>
                <a:lnTo>
                  <a:pt x="6580162" y="5434193"/>
                </a:lnTo>
                <a:lnTo>
                  <a:pt x="0" y="5434193"/>
                </a:lnTo>
                <a:lnTo>
                  <a:pt x="0" y="0"/>
                </a:lnTo>
                <a:close/>
              </a:path>
            </a:pathLst>
          </a:custGeom>
          <a:blipFill>
            <a:blip r:embed="rId2"/>
            <a:stretch>
              <a:fillRect l="0" t="0" r="-1174" b="0"/>
            </a:stretch>
          </a:blipFill>
        </p:spPr>
      </p:sp>
      <p:sp>
        <p:nvSpPr>
          <p:cNvPr name="Freeform 6" id="6"/>
          <p:cNvSpPr/>
          <p:nvPr/>
        </p:nvSpPr>
        <p:spPr>
          <a:xfrm flipH="false" flipV="false" rot="0">
            <a:off x="9144000" y="3596619"/>
            <a:ext cx="8129512" cy="5434193"/>
          </a:xfrm>
          <a:custGeom>
            <a:avLst/>
            <a:gdLst/>
            <a:ahLst/>
            <a:cxnLst/>
            <a:rect r="r" b="b" t="t" l="l"/>
            <a:pathLst>
              <a:path h="5434193" w="8129512">
                <a:moveTo>
                  <a:pt x="0" y="0"/>
                </a:moveTo>
                <a:lnTo>
                  <a:pt x="8129512" y="0"/>
                </a:lnTo>
                <a:lnTo>
                  <a:pt x="8129512" y="5434193"/>
                </a:lnTo>
                <a:lnTo>
                  <a:pt x="0" y="5434193"/>
                </a:lnTo>
                <a:lnTo>
                  <a:pt x="0" y="0"/>
                </a:lnTo>
                <a:close/>
              </a:path>
            </a:pathLst>
          </a:custGeom>
          <a:blipFill>
            <a:blip r:embed="rId3"/>
            <a:stretch>
              <a:fillRect l="0" t="-2180" r="0" b="-2180"/>
            </a:stretch>
          </a:blipFill>
        </p:spPr>
      </p:sp>
      <p:sp>
        <p:nvSpPr>
          <p:cNvPr name="TextBox 7" id="7"/>
          <p:cNvSpPr txBox="true"/>
          <p:nvPr/>
        </p:nvSpPr>
        <p:spPr>
          <a:xfrm rot="0">
            <a:off x="-256743" y="311667"/>
            <a:ext cx="5354280" cy="2060448"/>
          </a:xfrm>
          <a:prstGeom prst="rect">
            <a:avLst/>
          </a:prstGeom>
        </p:spPr>
        <p:txBody>
          <a:bodyPr anchor="t" rtlCol="false" tIns="0" lIns="0" bIns="0" rIns="0">
            <a:spAutoFit/>
          </a:bodyPr>
          <a:lstStyle/>
          <a:p>
            <a:pPr algn="ctr">
              <a:lnSpc>
                <a:spcPts val="7685"/>
              </a:lnSpc>
            </a:pPr>
            <a:r>
              <a:rPr lang="en-US" sz="6299" spc="-157">
                <a:solidFill>
                  <a:srgbClr val="E9EAE0"/>
                </a:solidFill>
                <a:latin typeface="Times New Roman Condensed"/>
                <a:ea typeface="Times New Roman Condensed"/>
                <a:cs typeface="Times New Roman Condensed"/>
                <a:sym typeface="Times New Roman Condensed"/>
              </a:rPr>
              <a:t>INDENDENCE ASSUMPTION</a:t>
            </a:r>
          </a:p>
        </p:txBody>
      </p:sp>
      <p:sp>
        <p:nvSpPr>
          <p:cNvPr name="AutoShape 8" id="8"/>
          <p:cNvSpPr/>
          <p:nvPr/>
        </p:nvSpPr>
        <p:spPr>
          <a:xfrm flipH="true">
            <a:off x="12457398" y="7143832"/>
            <a:ext cx="1758634" cy="0"/>
          </a:xfrm>
          <a:prstGeom prst="line">
            <a:avLst/>
          </a:prstGeom>
          <a:ln cap="flat" w="66675">
            <a:solidFill>
              <a:srgbClr val="F80000"/>
            </a:solidFill>
            <a:prstDash val="solid"/>
            <a:headEnd type="none" len="sm" w="sm"/>
            <a:tailEnd type="none" len="sm" w="sm"/>
          </a:ln>
        </p:spPr>
      </p:sp>
      <p:sp>
        <p:nvSpPr>
          <p:cNvPr name="AutoShape 9" id="9"/>
          <p:cNvSpPr/>
          <p:nvPr/>
        </p:nvSpPr>
        <p:spPr>
          <a:xfrm flipH="true">
            <a:off x="15621697" y="7479819"/>
            <a:ext cx="1651815" cy="0"/>
          </a:xfrm>
          <a:prstGeom prst="line">
            <a:avLst/>
          </a:prstGeom>
          <a:ln cap="flat" w="66675">
            <a:solidFill>
              <a:srgbClr val="F80000"/>
            </a:solidFill>
            <a:prstDash val="solid"/>
            <a:headEnd type="none" len="sm" w="sm"/>
            <a:tailEnd type="none" len="sm" w="sm"/>
          </a:ln>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072364"/>
            <a:ext cx="11296059" cy="7710448"/>
          </a:xfrm>
          <a:custGeom>
            <a:avLst/>
            <a:gdLst/>
            <a:ahLst/>
            <a:cxnLst/>
            <a:rect r="r" b="b" t="t" l="l"/>
            <a:pathLst>
              <a:path h="7710448" w="11296059">
                <a:moveTo>
                  <a:pt x="0" y="0"/>
                </a:moveTo>
                <a:lnTo>
                  <a:pt x="11296059" y="0"/>
                </a:lnTo>
                <a:lnTo>
                  <a:pt x="11296059" y="7710448"/>
                </a:lnTo>
                <a:lnTo>
                  <a:pt x="0" y="7710448"/>
                </a:lnTo>
                <a:lnTo>
                  <a:pt x="0" y="0"/>
                </a:lnTo>
                <a:close/>
              </a:path>
            </a:pathLst>
          </a:custGeom>
          <a:blipFill>
            <a:blip r:embed="rId2"/>
            <a:stretch>
              <a:fillRect l="0" t="-46703" r="-7892" b="0"/>
            </a:stretch>
          </a:blipFill>
        </p:spPr>
      </p:sp>
      <p:sp>
        <p:nvSpPr>
          <p:cNvPr name="TextBox 3" id="3"/>
          <p:cNvSpPr txBox="true"/>
          <p:nvPr/>
        </p:nvSpPr>
        <p:spPr>
          <a:xfrm rot="0">
            <a:off x="1028700" y="898963"/>
            <a:ext cx="8115300" cy="842010"/>
          </a:xfrm>
          <a:prstGeom prst="rect">
            <a:avLst/>
          </a:prstGeom>
        </p:spPr>
        <p:txBody>
          <a:bodyPr anchor="t" rtlCol="false" tIns="0" lIns="0" bIns="0" rIns="0">
            <a:spAutoFit/>
          </a:bodyPr>
          <a:lstStyle/>
          <a:p>
            <a:pPr algn="ctr">
              <a:lnSpc>
                <a:spcPts val="5220"/>
              </a:lnSpc>
            </a:pPr>
            <a:r>
              <a:rPr lang="en-US" sz="6000" spc="-150">
                <a:solidFill>
                  <a:srgbClr val="0E4714"/>
                </a:solidFill>
                <a:latin typeface="Times New Roman Condensed"/>
                <a:ea typeface="Times New Roman Condensed"/>
                <a:cs typeface="Times New Roman Condensed"/>
                <a:sym typeface="Times New Roman Condensed"/>
              </a:rPr>
              <a:t>MODEL INTERPRETATION</a:t>
            </a:r>
          </a:p>
        </p:txBody>
      </p:sp>
      <p:sp>
        <p:nvSpPr>
          <p:cNvPr name="AutoShape 4" id="4"/>
          <p:cNvSpPr/>
          <p:nvPr/>
        </p:nvSpPr>
        <p:spPr>
          <a:xfrm flipV="true">
            <a:off x="5408021" y="2551377"/>
            <a:ext cx="0" cy="5184246"/>
          </a:xfrm>
          <a:prstGeom prst="line">
            <a:avLst/>
          </a:prstGeom>
          <a:ln cap="flat" w="66675">
            <a:solidFill>
              <a:srgbClr val="F80000"/>
            </a:solidFill>
            <a:prstDash val="solid"/>
            <a:headEnd type="none" len="sm" w="sm"/>
            <a:tailEnd type="none" len="sm" w="sm"/>
          </a:ln>
        </p:spPr>
      </p:sp>
      <p:sp>
        <p:nvSpPr>
          <p:cNvPr name="AutoShape 5" id="5"/>
          <p:cNvSpPr/>
          <p:nvPr/>
        </p:nvSpPr>
        <p:spPr>
          <a:xfrm flipV="true">
            <a:off x="7140378" y="2551377"/>
            <a:ext cx="0" cy="5184246"/>
          </a:xfrm>
          <a:prstGeom prst="line">
            <a:avLst/>
          </a:prstGeom>
          <a:ln cap="flat" w="66675">
            <a:solidFill>
              <a:srgbClr val="F80000"/>
            </a:solidFill>
            <a:prstDash val="solid"/>
            <a:headEnd type="none" len="sm" w="sm"/>
            <a:tailEnd type="none" len="sm" w="sm"/>
          </a:ln>
        </p:spPr>
      </p:sp>
      <p:sp>
        <p:nvSpPr>
          <p:cNvPr name="AutoShape 6" id="6"/>
          <p:cNvSpPr/>
          <p:nvPr/>
        </p:nvSpPr>
        <p:spPr>
          <a:xfrm flipH="true">
            <a:off x="5371922" y="2584715"/>
            <a:ext cx="1768455" cy="0"/>
          </a:xfrm>
          <a:prstGeom prst="line">
            <a:avLst/>
          </a:prstGeom>
          <a:ln cap="flat" w="66675">
            <a:solidFill>
              <a:srgbClr val="F80000"/>
            </a:solidFill>
            <a:prstDash val="solid"/>
            <a:headEnd type="none" len="sm" w="sm"/>
            <a:tailEnd type="none" len="sm" w="sm"/>
          </a:ln>
        </p:spPr>
      </p:sp>
      <p:sp>
        <p:nvSpPr>
          <p:cNvPr name="AutoShape 7" id="7"/>
          <p:cNvSpPr/>
          <p:nvPr/>
        </p:nvSpPr>
        <p:spPr>
          <a:xfrm flipH="true">
            <a:off x="5408021" y="7702285"/>
            <a:ext cx="1768455" cy="0"/>
          </a:xfrm>
          <a:prstGeom prst="line">
            <a:avLst/>
          </a:prstGeom>
          <a:ln cap="flat" w="66675">
            <a:solidFill>
              <a:srgbClr val="F80000"/>
            </a:solidFill>
            <a:prstDash val="solid"/>
            <a:headEnd type="none" len="sm" w="sm"/>
            <a:tailEnd type="none" len="sm" w="sm"/>
          </a:ln>
        </p:spPr>
      </p:sp>
      <p:sp>
        <p:nvSpPr>
          <p:cNvPr name="AutoShape 8" id="8"/>
          <p:cNvSpPr/>
          <p:nvPr/>
        </p:nvSpPr>
        <p:spPr>
          <a:xfrm flipH="true">
            <a:off x="5408021" y="8960655"/>
            <a:ext cx="4316181" cy="0"/>
          </a:xfrm>
          <a:prstGeom prst="line">
            <a:avLst/>
          </a:prstGeom>
          <a:ln cap="flat" w="66675">
            <a:solidFill>
              <a:srgbClr val="F80000"/>
            </a:solidFill>
            <a:prstDash val="solid"/>
            <a:headEnd type="none" len="sm" w="sm"/>
            <a:tailEnd type="none" len="sm" w="sm"/>
          </a:ln>
        </p:spPr>
      </p:sp>
      <p:sp>
        <p:nvSpPr>
          <p:cNvPr name="AutoShape 9" id="9"/>
          <p:cNvSpPr/>
          <p:nvPr/>
        </p:nvSpPr>
        <p:spPr>
          <a:xfrm flipH="true">
            <a:off x="5416355" y="9816149"/>
            <a:ext cx="4307846" cy="325"/>
          </a:xfrm>
          <a:prstGeom prst="line">
            <a:avLst/>
          </a:prstGeom>
          <a:ln cap="flat" w="66675">
            <a:solidFill>
              <a:srgbClr val="F80000"/>
            </a:solidFill>
            <a:prstDash val="solid"/>
            <a:headEnd type="none" len="sm" w="sm"/>
            <a:tailEnd type="none" len="sm" w="sm"/>
          </a:ln>
        </p:spPr>
      </p:sp>
      <p:sp>
        <p:nvSpPr>
          <p:cNvPr name="AutoShape 10" id="10"/>
          <p:cNvSpPr/>
          <p:nvPr/>
        </p:nvSpPr>
        <p:spPr>
          <a:xfrm flipH="true">
            <a:off x="9740870" y="8960331"/>
            <a:ext cx="0" cy="856143"/>
          </a:xfrm>
          <a:prstGeom prst="line">
            <a:avLst/>
          </a:prstGeom>
          <a:ln cap="flat" w="66675">
            <a:solidFill>
              <a:srgbClr val="F80000"/>
            </a:solidFill>
            <a:prstDash val="solid"/>
            <a:headEnd type="none" len="sm" w="sm"/>
            <a:tailEnd type="none" len="sm" w="sm"/>
          </a:ln>
        </p:spPr>
      </p:sp>
      <p:sp>
        <p:nvSpPr>
          <p:cNvPr name="AutoShape 11" id="11"/>
          <p:cNvSpPr/>
          <p:nvPr/>
        </p:nvSpPr>
        <p:spPr>
          <a:xfrm flipH="true">
            <a:off x="5408021" y="8925624"/>
            <a:ext cx="8334" cy="857188"/>
          </a:xfrm>
          <a:prstGeom prst="line">
            <a:avLst/>
          </a:prstGeom>
          <a:ln cap="flat" w="66675">
            <a:solidFill>
              <a:srgbClr val="F80000"/>
            </a:solidFill>
            <a:prstDash val="solid"/>
            <a:headEnd type="none" len="sm" w="sm"/>
            <a:tailEnd type="none" len="sm" w="sm"/>
          </a:ln>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TextBox 2" id="2"/>
          <p:cNvSpPr txBox="true"/>
          <p:nvPr/>
        </p:nvSpPr>
        <p:spPr>
          <a:xfrm rot="0">
            <a:off x="163936" y="3711260"/>
            <a:ext cx="6082534" cy="1934528"/>
          </a:xfrm>
          <a:prstGeom prst="rect">
            <a:avLst/>
          </a:prstGeom>
        </p:spPr>
        <p:txBody>
          <a:bodyPr anchor="t" rtlCol="false" tIns="0" lIns="0" bIns="0" rIns="0">
            <a:spAutoFit/>
          </a:bodyPr>
          <a:lstStyle/>
          <a:p>
            <a:pPr algn="ctr">
              <a:lnSpc>
                <a:spcPts val="16225"/>
              </a:lnSpc>
            </a:pPr>
            <a:r>
              <a:rPr lang="en-US" sz="10140">
                <a:solidFill>
                  <a:srgbClr val="0E4714"/>
                </a:solidFill>
                <a:latin typeface="Gotham Light"/>
                <a:ea typeface="Gotham Light"/>
                <a:cs typeface="Gotham Light"/>
                <a:sym typeface="Gotham Light"/>
              </a:rPr>
              <a:t> 1600%</a:t>
            </a:r>
          </a:p>
        </p:txBody>
      </p:sp>
      <p:grpSp>
        <p:nvGrpSpPr>
          <p:cNvPr name="Group 3" id="3"/>
          <p:cNvGrpSpPr/>
          <p:nvPr/>
        </p:nvGrpSpPr>
        <p:grpSpPr>
          <a:xfrm rot="0">
            <a:off x="-4002433" y="3037157"/>
            <a:ext cx="13433824" cy="1343382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E4714"/>
              </a:solidFill>
              <a:prstDash val="solid"/>
              <a:miter/>
            </a:ln>
          </p:spPr>
        </p:sp>
        <p:sp>
          <p:nvSpPr>
            <p:cNvPr name="TextBox 5" id="5"/>
            <p:cNvSpPr txBox="true"/>
            <p:nvPr/>
          </p:nvSpPr>
          <p:spPr>
            <a:xfrm>
              <a:off x="76200" y="95250"/>
              <a:ext cx="660400" cy="641350"/>
            </a:xfrm>
            <a:prstGeom prst="rect">
              <a:avLst/>
            </a:prstGeom>
          </p:spPr>
          <p:txBody>
            <a:bodyPr anchor="ctr" rtlCol="false" tIns="50800" lIns="50800" bIns="50800" rIns="50800"/>
            <a:lstStyle/>
            <a:p>
              <a:pPr algn="ctr">
                <a:lnSpc>
                  <a:spcPts val="2120"/>
                </a:lnSpc>
              </a:pPr>
            </a:p>
          </p:txBody>
        </p:sp>
      </p:grpSp>
      <p:sp>
        <p:nvSpPr>
          <p:cNvPr name="Freeform 6" id="6"/>
          <p:cNvSpPr/>
          <p:nvPr/>
        </p:nvSpPr>
        <p:spPr>
          <a:xfrm flipH="false" flipV="false" rot="0">
            <a:off x="-1475080" y="8445694"/>
            <a:ext cx="7500586" cy="7481835"/>
          </a:xfrm>
          <a:custGeom>
            <a:avLst/>
            <a:gdLst/>
            <a:ahLst/>
            <a:cxnLst/>
            <a:rect r="r" b="b" t="t" l="l"/>
            <a:pathLst>
              <a:path h="7481835" w="7500586">
                <a:moveTo>
                  <a:pt x="0" y="0"/>
                </a:moveTo>
                <a:lnTo>
                  <a:pt x="7500586" y="0"/>
                </a:lnTo>
                <a:lnTo>
                  <a:pt x="7500586" y="7481835"/>
                </a:lnTo>
                <a:lnTo>
                  <a:pt x="0" y="74818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827857" y="5979454"/>
            <a:ext cx="9084673" cy="908467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E4714"/>
              </a:solidFill>
              <a:prstDash val="solid"/>
              <a:miter/>
            </a:ln>
          </p:spPr>
        </p:sp>
        <p:sp>
          <p:nvSpPr>
            <p:cNvPr name="TextBox 9" id="9"/>
            <p:cNvSpPr txBox="true"/>
            <p:nvPr/>
          </p:nvSpPr>
          <p:spPr>
            <a:xfrm>
              <a:off x="76200" y="95250"/>
              <a:ext cx="660400" cy="641350"/>
            </a:xfrm>
            <a:prstGeom prst="rect">
              <a:avLst/>
            </a:prstGeom>
          </p:spPr>
          <p:txBody>
            <a:bodyPr anchor="ctr" rtlCol="false" tIns="50800" lIns="50800" bIns="50800" rIns="50800"/>
            <a:lstStyle/>
            <a:p>
              <a:pPr algn="ctr">
                <a:lnSpc>
                  <a:spcPts val="2120"/>
                </a:lnSpc>
              </a:pPr>
            </a:p>
          </p:txBody>
        </p:sp>
      </p:grpSp>
      <p:grpSp>
        <p:nvGrpSpPr>
          <p:cNvPr name="Group 10" id="10"/>
          <p:cNvGrpSpPr/>
          <p:nvPr/>
        </p:nvGrpSpPr>
        <p:grpSpPr>
          <a:xfrm rot="0">
            <a:off x="-971620" y="8266711"/>
            <a:ext cx="6797416" cy="679741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E4714"/>
              </a:solidFill>
              <a:prstDash val="solid"/>
              <a:miter/>
            </a:ln>
          </p:spPr>
        </p:sp>
        <p:sp>
          <p:nvSpPr>
            <p:cNvPr name="TextBox 12" id="12"/>
            <p:cNvSpPr txBox="true"/>
            <p:nvPr/>
          </p:nvSpPr>
          <p:spPr>
            <a:xfrm>
              <a:off x="76200" y="95250"/>
              <a:ext cx="660400" cy="641350"/>
            </a:xfrm>
            <a:prstGeom prst="rect">
              <a:avLst/>
            </a:prstGeom>
          </p:spPr>
          <p:txBody>
            <a:bodyPr anchor="ctr" rtlCol="false" tIns="50800" lIns="50800" bIns="50800" rIns="50800"/>
            <a:lstStyle/>
            <a:p>
              <a:pPr algn="ctr">
                <a:lnSpc>
                  <a:spcPts val="2120"/>
                </a:lnSpc>
              </a:pPr>
            </a:p>
          </p:txBody>
        </p:sp>
      </p:grpSp>
      <p:grpSp>
        <p:nvGrpSpPr>
          <p:cNvPr name="Group 13" id="13"/>
          <p:cNvGrpSpPr/>
          <p:nvPr/>
        </p:nvGrpSpPr>
        <p:grpSpPr>
          <a:xfrm rot="0">
            <a:off x="341657" y="4309017"/>
            <a:ext cx="943751" cy="1129539"/>
            <a:chOff x="0" y="0"/>
            <a:chExt cx="679109" cy="812800"/>
          </a:xfrm>
        </p:grpSpPr>
        <p:sp>
          <p:nvSpPr>
            <p:cNvPr name="Freeform 14" id="14"/>
            <p:cNvSpPr/>
            <p:nvPr/>
          </p:nvSpPr>
          <p:spPr>
            <a:xfrm flipH="false" flipV="false" rot="0">
              <a:off x="0" y="0"/>
              <a:ext cx="679109" cy="812800"/>
            </a:xfrm>
            <a:custGeom>
              <a:avLst/>
              <a:gdLst/>
              <a:ahLst/>
              <a:cxnLst/>
              <a:rect r="r" b="b" t="t" l="l"/>
              <a:pathLst>
                <a:path h="812800" w="679109">
                  <a:moveTo>
                    <a:pt x="339555" y="0"/>
                  </a:moveTo>
                  <a:lnTo>
                    <a:pt x="0" y="406400"/>
                  </a:lnTo>
                  <a:lnTo>
                    <a:pt x="203200" y="406400"/>
                  </a:lnTo>
                  <a:lnTo>
                    <a:pt x="203200" y="812800"/>
                  </a:lnTo>
                  <a:lnTo>
                    <a:pt x="475909" y="812800"/>
                  </a:lnTo>
                  <a:lnTo>
                    <a:pt x="475909" y="406400"/>
                  </a:lnTo>
                  <a:lnTo>
                    <a:pt x="679109" y="406400"/>
                  </a:lnTo>
                  <a:lnTo>
                    <a:pt x="339555" y="0"/>
                  </a:lnTo>
                  <a:close/>
                </a:path>
              </a:pathLst>
            </a:custGeom>
            <a:solidFill>
              <a:srgbClr val="17726D"/>
            </a:solidFill>
          </p:spPr>
        </p:sp>
        <p:sp>
          <p:nvSpPr>
            <p:cNvPr name="TextBox 15" id="15"/>
            <p:cNvSpPr txBox="true"/>
            <p:nvPr/>
          </p:nvSpPr>
          <p:spPr>
            <a:xfrm>
              <a:off x="203200" y="53975"/>
              <a:ext cx="272709" cy="758825"/>
            </a:xfrm>
            <a:prstGeom prst="rect">
              <a:avLst/>
            </a:prstGeom>
          </p:spPr>
          <p:txBody>
            <a:bodyPr anchor="ctr" rtlCol="false" tIns="50800" lIns="50800" bIns="50800" rIns="50800"/>
            <a:lstStyle/>
            <a:p>
              <a:pPr algn="ctr">
                <a:lnSpc>
                  <a:spcPts val="2479"/>
                </a:lnSpc>
              </a:pPr>
            </a:p>
          </p:txBody>
        </p:sp>
      </p:grpSp>
      <p:sp>
        <p:nvSpPr>
          <p:cNvPr name="TextBox 16" id="16"/>
          <p:cNvSpPr txBox="true"/>
          <p:nvPr/>
        </p:nvSpPr>
        <p:spPr>
          <a:xfrm rot="0">
            <a:off x="0" y="6210320"/>
            <a:ext cx="6082534" cy="1934528"/>
          </a:xfrm>
          <a:prstGeom prst="rect">
            <a:avLst/>
          </a:prstGeom>
        </p:spPr>
        <p:txBody>
          <a:bodyPr anchor="t" rtlCol="false" tIns="0" lIns="0" bIns="0" rIns="0">
            <a:spAutoFit/>
          </a:bodyPr>
          <a:lstStyle/>
          <a:p>
            <a:pPr algn="ctr">
              <a:lnSpc>
                <a:spcPts val="16225"/>
              </a:lnSpc>
            </a:pPr>
            <a:r>
              <a:rPr lang="en-US" sz="10140">
                <a:solidFill>
                  <a:srgbClr val="0E4714"/>
                </a:solidFill>
                <a:latin typeface="Gotham Light"/>
                <a:ea typeface="Gotham Light"/>
                <a:cs typeface="Gotham Light"/>
                <a:sym typeface="Gotham Light"/>
              </a:rPr>
              <a:t> 27%</a:t>
            </a:r>
          </a:p>
        </p:txBody>
      </p:sp>
      <p:sp>
        <p:nvSpPr>
          <p:cNvPr name="TextBox 17" id="17"/>
          <p:cNvSpPr txBox="true"/>
          <p:nvPr/>
        </p:nvSpPr>
        <p:spPr>
          <a:xfrm rot="0">
            <a:off x="-1046710" y="8698320"/>
            <a:ext cx="6947596" cy="1489329"/>
          </a:xfrm>
          <a:prstGeom prst="rect">
            <a:avLst/>
          </a:prstGeom>
        </p:spPr>
        <p:txBody>
          <a:bodyPr anchor="t" rtlCol="false" tIns="0" lIns="0" bIns="0" rIns="0">
            <a:spAutoFit/>
          </a:bodyPr>
          <a:lstStyle/>
          <a:p>
            <a:pPr algn="ctr">
              <a:lnSpc>
                <a:spcPts val="11432"/>
              </a:lnSpc>
            </a:pPr>
            <a:r>
              <a:rPr lang="en-US" sz="10299">
                <a:solidFill>
                  <a:srgbClr val="0E4714"/>
                </a:solidFill>
                <a:latin typeface="Gotham Light"/>
                <a:ea typeface="Gotham Light"/>
                <a:cs typeface="Gotham Light"/>
                <a:sym typeface="Gotham Light"/>
              </a:rPr>
              <a:t> 6%</a:t>
            </a:r>
          </a:p>
        </p:txBody>
      </p:sp>
      <p:sp>
        <p:nvSpPr>
          <p:cNvPr name="TextBox 18" id="18"/>
          <p:cNvSpPr txBox="true"/>
          <p:nvPr/>
        </p:nvSpPr>
        <p:spPr>
          <a:xfrm rot="0">
            <a:off x="10642100" y="7987527"/>
            <a:ext cx="6617200" cy="1028700"/>
          </a:xfrm>
          <a:prstGeom prst="rect">
            <a:avLst/>
          </a:prstGeom>
        </p:spPr>
        <p:txBody>
          <a:bodyPr anchor="t" rtlCol="false" tIns="0" lIns="0" bIns="0" rIns="0">
            <a:spAutoFit/>
          </a:bodyPr>
          <a:lstStyle/>
          <a:p>
            <a:pPr algn="l">
              <a:lnSpc>
                <a:spcPts val="4199"/>
              </a:lnSpc>
            </a:pPr>
            <a:r>
              <a:rPr lang="en-US" sz="2999">
                <a:solidFill>
                  <a:srgbClr val="0E4714"/>
                </a:solidFill>
                <a:latin typeface="Gotham"/>
                <a:ea typeface="Gotham"/>
                <a:cs typeface="Gotham"/>
                <a:sym typeface="Gotham"/>
              </a:rPr>
              <a:t>For every additional word spoken, the stream count </a:t>
            </a:r>
            <a:r>
              <a:rPr lang="en-US" sz="2999">
                <a:solidFill>
                  <a:srgbClr val="F80000"/>
                </a:solidFill>
                <a:latin typeface="Gotham"/>
                <a:ea typeface="Gotham"/>
                <a:cs typeface="Gotham"/>
                <a:sym typeface="Gotham"/>
              </a:rPr>
              <a:t>decreases by 6%</a:t>
            </a:r>
            <a:r>
              <a:rPr lang="en-US" sz="2999">
                <a:solidFill>
                  <a:srgbClr val="F80000"/>
                </a:solidFill>
                <a:latin typeface="Gotham"/>
                <a:ea typeface="Gotham"/>
                <a:cs typeface="Gotham"/>
                <a:sym typeface="Gotham"/>
              </a:rPr>
              <a:t> </a:t>
            </a:r>
          </a:p>
        </p:txBody>
      </p:sp>
      <p:sp>
        <p:nvSpPr>
          <p:cNvPr name="TextBox 19" id="19"/>
          <p:cNvSpPr txBox="true"/>
          <p:nvPr/>
        </p:nvSpPr>
        <p:spPr>
          <a:xfrm rot="0">
            <a:off x="10642100" y="7306172"/>
            <a:ext cx="5121701" cy="490855"/>
          </a:xfrm>
          <a:prstGeom prst="rect">
            <a:avLst/>
          </a:prstGeom>
        </p:spPr>
        <p:txBody>
          <a:bodyPr anchor="t" rtlCol="false" tIns="0" lIns="0" bIns="0" rIns="0">
            <a:spAutoFit/>
          </a:bodyPr>
          <a:lstStyle/>
          <a:p>
            <a:pPr algn="l">
              <a:lnSpc>
                <a:spcPts val="3919"/>
              </a:lnSpc>
            </a:pPr>
            <a:r>
              <a:rPr lang="en-US" b="true" sz="2799" spc="-55">
                <a:solidFill>
                  <a:srgbClr val="0E4714"/>
                </a:solidFill>
                <a:latin typeface="Gotham Bold"/>
                <a:ea typeface="Gotham Bold"/>
                <a:cs typeface="Gotham Bold"/>
                <a:sym typeface="Gotham Bold"/>
              </a:rPr>
              <a:t>SPEECHINESS</a:t>
            </a:r>
          </a:p>
        </p:txBody>
      </p:sp>
      <p:sp>
        <p:nvSpPr>
          <p:cNvPr name="TextBox 20" id="20"/>
          <p:cNvSpPr txBox="true"/>
          <p:nvPr/>
        </p:nvSpPr>
        <p:spPr>
          <a:xfrm rot="0">
            <a:off x="163936" y="561690"/>
            <a:ext cx="8178571" cy="1522967"/>
          </a:xfrm>
          <a:prstGeom prst="rect">
            <a:avLst/>
          </a:prstGeom>
        </p:spPr>
        <p:txBody>
          <a:bodyPr anchor="t" rtlCol="false" tIns="0" lIns="0" bIns="0" rIns="0">
            <a:spAutoFit/>
          </a:bodyPr>
          <a:lstStyle/>
          <a:p>
            <a:pPr algn="r">
              <a:lnSpc>
                <a:spcPts val="9469"/>
              </a:lnSpc>
            </a:pPr>
            <a:r>
              <a:rPr lang="en-US" sz="10884" spc="-272">
                <a:solidFill>
                  <a:srgbClr val="0E4714"/>
                </a:solidFill>
                <a:latin typeface="Times New Roman Condensed"/>
                <a:ea typeface="Times New Roman Condensed"/>
                <a:cs typeface="Times New Roman Condensed"/>
                <a:sym typeface="Times New Roman Condensed"/>
              </a:rPr>
              <a:t>KEY INSIGHTS</a:t>
            </a:r>
          </a:p>
        </p:txBody>
      </p:sp>
      <p:sp>
        <p:nvSpPr>
          <p:cNvPr name="TextBox 21" id="21"/>
          <p:cNvSpPr txBox="true"/>
          <p:nvPr/>
        </p:nvSpPr>
        <p:spPr>
          <a:xfrm rot="0">
            <a:off x="8384933" y="1805892"/>
            <a:ext cx="5121701" cy="490855"/>
          </a:xfrm>
          <a:prstGeom prst="rect">
            <a:avLst/>
          </a:prstGeom>
        </p:spPr>
        <p:txBody>
          <a:bodyPr anchor="t" rtlCol="false" tIns="0" lIns="0" bIns="0" rIns="0">
            <a:spAutoFit/>
          </a:bodyPr>
          <a:lstStyle/>
          <a:p>
            <a:pPr algn="l">
              <a:lnSpc>
                <a:spcPts val="3919"/>
              </a:lnSpc>
            </a:pPr>
            <a:r>
              <a:rPr lang="en-US" b="true" sz="2799" spc="-55">
                <a:solidFill>
                  <a:srgbClr val="0E4714"/>
                </a:solidFill>
                <a:latin typeface="Gotham Bold"/>
                <a:ea typeface="Gotham Bold"/>
                <a:cs typeface="Gotham Bold"/>
                <a:sym typeface="Gotham Bold"/>
              </a:rPr>
              <a:t>YEAR RELEASED</a:t>
            </a:r>
          </a:p>
        </p:txBody>
      </p:sp>
      <p:sp>
        <p:nvSpPr>
          <p:cNvPr name="TextBox 22" id="22"/>
          <p:cNvSpPr txBox="true"/>
          <p:nvPr/>
        </p:nvSpPr>
        <p:spPr>
          <a:xfrm rot="0">
            <a:off x="8384933" y="2356011"/>
            <a:ext cx="7682551" cy="1552575"/>
          </a:xfrm>
          <a:prstGeom prst="rect">
            <a:avLst/>
          </a:prstGeom>
        </p:spPr>
        <p:txBody>
          <a:bodyPr anchor="t" rtlCol="false" tIns="0" lIns="0" bIns="0" rIns="0">
            <a:spAutoFit/>
          </a:bodyPr>
          <a:lstStyle/>
          <a:p>
            <a:pPr algn="l">
              <a:lnSpc>
                <a:spcPts val="4199"/>
              </a:lnSpc>
            </a:pPr>
            <a:r>
              <a:rPr lang="en-US" sz="2999">
                <a:solidFill>
                  <a:srgbClr val="0E4714"/>
                </a:solidFill>
                <a:latin typeface="Gotham"/>
                <a:ea typeface="Gotham"/>
                <a:cs typeface="Gotham"/>
                <a:sym typeface="Gotham"/>
              </a:rPr>
              <a:t>For every one-unit increase in the release year, the number of streams the song accumulated </a:t>
            </a:r>
            <a:r>
              <a:rPr lang="en-US" sz="2999">
                <a:solidFill>
                  <a:srgbClr val="4B77FE"/>
                </a:solidFill>
                <a:latin typeface="Gotham"/>
                <a:ea typeface="Gotham"/>
                <a:cs typeface="Gotham"/>
                <a:sym typeface="Gotham"/>
              </a:rPr>
              <a:t>increases by 1600% </a:t>
            </a:r>
          </a:p>
        </p:txBody>
      </p:sp>
      <p:sp>
        <p:nvSpPr>
          <p:cNvPr name="TextBox 23" id="23"/>
          <p:cNvSpPr txBox="true"/>
          <p:nvPr/>
        </p:nvSpPr>
        <p:spPr>
          <a:xfrm rot="0">
            <a:off x="9957297" y="4382931"/>
            <a:ext cx="7302003" cy="490855"/>
          </a:xfrm>
          <a:prstGeom prst="rect">
            <a:avLst/>
          </a:prstGeom>
        </p:spPr>
        <p:txBody>
          <a:bodyPr anchor="t" rtlCol="false" tIns="0" lIns="0" bIns="0" rIns="0">
            <a:spAutoFit/>
          </a:bodyPr>
          <a:lstStyle/>
          <a:p>
            <a:pPr algn="l">
              <a:lnSpc>
                <a:spcPts val="3919"/>
              </a:lnSpc>
            </a:pPr>
            <a:r>
              <a:rPr lang="en-US" b="true" sz="2799" spc="-55">
                <a:solidFill>
                  <a:srgbClr val="0E4714"/>
                </a:solidFill>
                <a:latin typeface="Gotham Bold"/>
                <a:ea typeface="Gotham Bold"/>
                <a:cs typeface="Gotham Bold"/>
                <a:sym typeface="Gotham Bold"/>
              </a:rPr>
              <a:t>PRESENCE IN APPLE MUSIC PLAYLISTS</a:t>
            </a:r>
          </a:p>
        </p:txBody>
      </p:sp>
      <p:sp>
        <p:nvSpPr>
          <p:cNvPr name="TextBox 24" id="24"/>
          <p:cNvSpPr txBox="true"/>
          <p:nvPr/>
        </p:nvSpPr>
        <p:spPr>
          <a:xfrm rot="0">
            <a:off x="9957297" y="5048270"/>
            <a:ext cx="7302003" cy="2076450"/>
          </a:xfrm>
          <a:prstGeom prst="rect">
            <a:avLst/>
          </a:prstGeom>
        </p:spPr>
        <p:txBody>
          <a:bodyPr anchor="t" rtlCol="false" tIns="0" lIns="0" bIns="0" rIns="0">
            <a:spAutoFit/>
          </a:bodyPr>
          <a:lstStyle/>
          <a:p>
            <a:pPr algn="l">
              <a:lnSpc>
                <a:spcPts val="4199"/>
              </a:lnSpc>
            </a:pPr>
            <a:r>
              <a:rPr lang="en-US" sz="2999">
                <a:solidFill>
                  <a:srgbClr val="0E4714"/>
                </a:solidFill>
                <a:latin typeface="Gotham"/>
                <a:ea typeface="Gotham"/>
                <a:cs typeface="Gotham"/>
                <a:sym typeface="Gotham"/>
              </a:rPr>
              <a:t>For every additional Apple Music playlist the song is included in, its Spotify stream count </a:t>
            </a:r>
            <a:r>
              <a:rPr lang="en-US" sz="2999">
                <a:solidFill>
                  <a:srgbClr val="4B77FE"/>
                </a:solidFill>
                <a:latin typeface="Gotham"/>
                <a:ea typeface="Gotham"/>
                <a:cs typeface="Gotham"/>
                <a:sym typeface="Gotham"/>
              </a:rPr>
              <a:t>increases by 27% </a:t>
            </a:r>
          </a:p>
        </p:txBody>
      </p:sp>
      <p:grpSp>
        <p:nvGrpSpPr>
          <p:cNvPr name="Group 25" id="25"/>
          <p:cNvGrpSpPr/>
          <p:nvPr/>
        </p:nvGrpSpPr>
        <p:grpSpPr>
          <a:xfrm rot="0">
            <a:off x="1028700" y="6808077"/>
            <a:ext cx="943751" cy="1129539"/>
            <a:chOff x="0" y="0"/>
            <a:chExt cx="679109" cy="812800"/>
          </a:xfrm>
        </p:grpSpPr>
        <p:sp>
          <p:nvSpPr>
            <p:cNvPr name="Freeform 26" id="26"/>
            <p:cNvSpPr/>
            <p:nvPr/>
          </p:nvSpPr>
          <p:spPr>
            <a:xfrm flipH="false" flipV="false" rot="0">
              <a:off x="0" y="0"/>
              <a:ext cx="679109" cy="812800"/>
            </a:xfrm>
            <a:custGeom>
              <a:avLst/>
              <a:gdLst/>
              <a:ahLst/>
              <a:cxnLst/>
              <a:rect r="r" b="b" t="t" l="l"/>
              <a:pathLst>
                <a:path h="812800" w="679109">
                  <a:moveTo>
                    <a:pt x="339555" y="0"/>
                  </a:moveTo>
                  <a:lnTo>
                    <a:pt x="0" y="406400"/>
                  </a:lnTo>
                  <a:lnTo>
                    <a:pt x="203200" y="406400"/>
                  </a:lnTo>
                  <a:lnTo>
                    <a:pt x="203200" y="812800"/>
                  </a:lnTo>
                  <a:lnTo>
                    <a:pt x="475909" y="812800"/>
                  </a:lnTo>
                  <a:lnTo>
                    <a:pt x="475909" y="406400"/>
                  </a:lnTo>
                  <a:lnTo>
                    <a:pt x="679109" y="406400"/>
                  </a:lnTo>
                  <a:lnTo>
                    <a:pt x="339555" y="0"/>
                  </a:lnTo>
                  <a:close/>
                </a:path>
              </a:pathLst>
            </a:custGeom>
            <a:solidFill>
              <a:srgbClr val="17726D"/>
            </a:solidFill>
          </p:spPr>
        </p:sp>
        <p:sp>
          <p:nvSpPr>
            <p:cNvPr name="TextBox 27" id="27"/>
            <p:cNvSpPr txBox="true"/>
            <p:nvPr/>
          </p:nvSpPr>
          <p:spPr>
            <a:xfrm>
              <a:off x="203200" y="53975"/>
              <a:ext cx="272709" cy="758825"/>
            </a:xfrm>
            <a:prstGeom prst="rect">
              <a:avLst/>
            </a:prstGeom>
          </p:spPr>
          <p:txBody>
            <a:bodyPr anchor="ctr" rtlCol="false" tIns="50800" lIns="50800" bIns="50800" rIns="50800"/>
            <a:lstStyle/>
            <a:p>
              <a:pPr algn="ctr">
                <a:lnSpc>
                  <a:spcPts val="2479"/>
                </a:lnSpc>
              </a:pPr>
            </a:p>
          </p:txBody>
        </p:sp>
      </p:grpSp>
      <p:grpSp>
        <p:nvGrpSpPr>
          <p:cNvPr name="Group 28" id="28"/>
          <p:cNvGrpSpPr/>
          <p:nvPr/>
        </p:nvGrpSpPr>
        <p:grpSpPr>
          <a:xfrm rot="-10800000">
            <a:off x="556825" y="8840114"/>
            <a:ext cx="943751" cy="1129539"/>
            <a:chOff x="0" y="0"/>
            <a:chExt cx="679109" cy="812800"/>
          </a:xfrm>
        </p:grpSpPr>
        <p:sp>
          <p:nvSpPr>
            <p:cNvPr name="Freeform 29" id="29"/>
            <p:cNvSpPr/>
            <p:nvPr/>
          </p:nvSpPr>
          <p:spPr>
            <a:xfrm flipH="false" flipV="false" rot="0">
              <a:off x="0" y="0"/>
              <a:ext cx="679109" cy="812800"/>
            </a:xfrm>
            <a:custGeom>
              <a:avLst/>
              <a:gdLst/>
              <a:ahLst/>
              <a:cxnLst/>
              <a:rect r="r" b="b" t="t" l="l"/>
              <a:pathLst>
                <a:path h="812800" w="679109">
                  <a:moveTo>
                    <a:pt x="339555" y="0"/>
                  </a:moveTo>
                  <a:lnTo>
                    <a:pt x="0" y="406400"/>
                  </a:lnTo>
                  <a:lnTo>
                    <a:pt x="203200" y="406400"/>
                  </a:lnTo>
                  <a:lnTo>
                    <a:pt x="203200" y="812800"/>
                  </a:lnTo>
                  <a:lnTo>
                    <a:pt x="475909" y="812800"/>
                  </a:lnTo>
                  <a:lnTo>
                    <a:pt x="475909" y="406400"/>
                  </a:lnTo>
                  <a:lnTo>
                    <a:pt x="679109" y="406400"/>
                  </a:lnTo>
                  <a:lnTo>
                    <a:pt x="339555" y="0"/>
                  </a:lnTo>
                  <a:close/>
                </a:path>
              </a:pathLst>
            </a:custGeom>
            <a:solidFill>
              <a:srgbClr val="C80A0A"/>
            </a:solidFill>
          </p:spPr>
        </p:sp>
        <p:sp>
          <p:nvSpPr>
            <p:cNvPr name="TextBox 30" id="30"/>
            <p:cNvSpPr txBox="true"/>
            <p:nvPr/>
          </p:nvSpPr>
          <p:spPr>
            <a:xfrm>
              <a:off x="203200" y="53975"/>
              <a:ext cx="272709" cy="758825"/>
            </a:xfrm>
            <a:prstGeom prst="rect">
              <a:avLst/>
            </a:prstGeom>
          </p:spPr>
          <p:txBody>
            <a:bodyPr anchor="ctr" rtlCol="false" tIns="50800" lIns="50800" bIns="50800" rIns="50800"/>
            <a:lstStyle/>
            <a:p>
              <a:pPr algn="ctr">
                <a:lnSpc>
                  <a:spcPts val="2479"/>
                </a:lnSpc>
              </a:pP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093594"/>
            <a:ext cx="11689012" cy="7612499"/>
          </a:xfrm>
          <a:custGeom>
            <a:avLst/>
            <a:gdLst/>
            <a:ahLst/>
            <a:cxnLst/>
            <a:rect r="r" b="b" t="t" l="l"/>
            <a:pathLst>
              <a:path h="7612499" w="11689012">
                <a:moveTo>
                  <a:pt x="0" y="0"/>
                </a:moveTo>
                <a:lnTo>
                  <a:pt x="11689012" y="0"/>
                </a:lnTo>
                <a:lnTo>
                  <a:pt x="11689012" y="7612499"/>
                </a:lnTo>
                <a:lnTo>
                  <a:pt x="0" y="7612499"/>
                </a:lnTo>
                <a:lnTo>
                  <a:pt x="0" y="0"/>
                </a:lnTo>
                <a:close/>
              </a:path>
            </a:pathLst>
          </a:custGeom>
          <a:blipFill>
            <a:blip r:embed="rId2"/>
            <a:stretch>
              <a:fillRect l="0" t="-687" r="0" b="-687"/>
            </a:stretch>
          </a:blipFill>
        </p:spPr>
      </p:sp>
      <p:sp>
        <p:nvSpPr>
          <p:cNvPr name="TextBox 3" id="3"/>
          <p:cNvSpPr txBox="true"/>
          <p:nvPr/>
        </p:nvSpPr>
        <p:spPr>
          <a:xfrm rot="0">
            <a:off x="1028700" y="1114425"/>
            <a:ext cx="16230600" cy="979169"/>
          </a:xfrm>
          <a:prstGeom prst="rect">
            <a:avLst/>
          </a:prstGeom>
        </p:spPr>
        <p:txBody>
          <a:bodyPr anchor="t" rtlCol="false" tIns="0" lIns="0" bIns="0" rIns="0">
            <a:spAutoFit/>
          </a:bodyPr>
          <a:lstStyle/>
          <a:p>
            <a:pPr algn="l">
              <a:lnSpc>
                <a:spcPts val="6089"/>
              </a:lnSpc>
            </a:pPr>
            <a:r>
              <a:rPr lang="en-US" sz="6999" spc="-174">
                <a:solidFill>
                  <a:srgbClr val="0E4714"/>
                </a:solidFill>
                <a:latin typeface="Times New Roman Condensed"/>
                <a:ea typeface="Times New Roman Condensed"/>
                <a:cs typeface="Times New Roman Condensed"/>
                <a:sym typeface="Times New Roman Condensed"/>
              </a:rPr>
              <a:t>MODEL EVALUATION ON TEST SET</a:t>
            </a:r>
          </a:p>
        </p:txBody>
      </p:sp>
      <p:sp>
        <p:nvSpPr>
          <p:cNvPr name="AutoShape 4" id="4"/>
          <p:cNvSpPr/>
          <p:nvPr/>
        </p:nvSpPr>
        <p:spPr>
          <a:xfrm flipH="true">
            <a:off x="5814008" y="8994317"/>
            <a:ext cx="4316181" cy="0"/>
          </a:xfrm>
          <a:prstGeom prst="line">
            <a:avLst/>
          </a:prstGeom>
          <a:ln cap="flat" w="66675">
            <a:solidFill>
              <a:srgbClr val="F80000"/>
            </a:solidFill>
            <a:prstDash val="solid"/>
            <a:headEnd type="none" len="sm" w="sm"/>
            <a:tailEnd type="none" len="sm" w="sm"/>
          </a:ln>
        </p:spPr>
      </p:sp>
      <p:sp>
        <p:nvSpPr>
          <p:cNvPr name="AutoShape 5" id="5"/>
          <p:cNvSpPr/>
          <p:nvPr/>
        </p:nvSpPr>
        <p:spPr>
          <a:xfrm flipH="true">
            <a:off x="5814008" y="8960979"/>
            <a:ext cx="8334" cy="857188"/>
          </a:xfrm>
          <a:prstGeom prst="line">
            <a:avLst/>
          </a:prstGeom>
          <a:ln cap="flat" w="66675">
            <a:solidFill>
              <a:srgbClr val="F80000"/>
            </a:solidFill>
            <a:prstDash val="solid"/>
            <a:headEnd type="none" len="sm" w="sm"/>
            <a:tailEnd type="none" len="sm" w="sm"/>
          </a:ln>
        </p:spPr>
      </p:sp>
      <p:sp>
        <p:nvSpPr>
          <p:cNvPr name="AutoShape 6" id="6"/>
          <p:cNvSpPr/>
          <p:nvPr/>
        </p:nvSpPr>
        <p:spPr>
          <a:xfrm flipH="true">
            <a:off x="5814010" y="9784505"/>
            <a:ext cx="4307846" cy="325"/>
          </a:xfrm>
          <a:prstGeom prst="line">
            <a:avLst/>
          </a:prstGeom>
          <a:ln cap="flat" w="66675">
            <a:solidFill>
              <a:srgbClr val="F80000"/>
            </a:solidFill>
            <a:prstDash val="solid"/>
            <a:headEnd type="none" len="sm" w="sm"/>
            <a:tailEnd type="none" len="sm" w="sm"/>
          </a:ln>
        </p:spPr>
      </p:sp>
      <p:sp>
        <p:nvSpPr>
          <p:cNvPr name="AutoShape 7" id="7"/>
          <p:cNvSpPr/>
          <p:nvPr/>
        </p:nvSpPr>
        <p:spPr>
          <a:xfrm>
            <a:off x="10121857" y="8960979"/>
            <a:ext cx="0" cy="856143"/>
          </a:xfrm>
          <a:prstGeom prst="line">
            <a:avLst/>
          </a:prstGeom>
          <a:ln cap="flat" w="66675">
            <a:solidFill>
              <a:srgbClr val="F80000"/>
            </a:solidFill>
            <a:prstDash val="solid"/>
            <a:headEnd type="none" len="sm" w="sm"/>
            <a:tailEnd type="none" len="sm" w="sm"/>
          </a:ln>
        </p:spPr>
      </p:sp>
      <p:sp>
        <p:nvSpPr>
          <p:cNvPr name="AutoShape 8" id="8"/>
          <p:cNvSpPr/>
          <p:nvPr/>
        </p:nvSpPr>
        <p:spPr>
          <a:xfrm flipV="true">
            <a:off x="10870855" y="2551377"/>
            <a:ext cx="0" cy="5184246"/>
          </a:xfrm>
          <a:prstGeom prst="line">
            <a:avLst/>
          </a:prstGeom>
          <a:ln cap="flat" w="66675">
            <a:solidFill>
              <a:srgbClr val="F80000"/>
            </a:solidFill>
            <a:prstDash val="solid"/>
            <a:headEnd type="none" len="sm" w="sm"/>
            <a:tailEnd type="none" len="sm" w="sm"/>
          </a:ln>
        </p:spPr>
      </p:sp>
      <p:sp>
        <p:nvSpPr>
          <p:cNvPr name="AutoShape 9" id="9"/>
          <p:cNvSpPr/>
          <p:nvPr/>
        </p:nvSpPr>
        <p:spPr>
          <a:xfrm flipV="true">
            <a:off x="12684374" y="2551377"/>
            <a:ext cx="0" cy="5184246"/>
          </a:xfrm>
          <a:prstGeom prst="line">
            <a:avLst/>
          </a:prstGeom>
          <a:ln cap="flat" w="66675">
            <a:solidFill>
              <a:srgbClr val="F80000"/>
            </a:solidFill>
            <a:prstDash val="solid"/>
            <a:headEnd type="none" len="sm" w="sm"/>
            <a:tailEnd type="none" len="sm" w="sm"/>
          </a:ln>
        </p:spPr>
      </p:sp>
      <p:sp>
        <p:nvSpPr>
          <p:cNvPr name="AutoShape 10" id="10"/>
          <p:cNvSpPr/>
          <p:nvPr/>
        </p:nvSpPr>
        <p:spPr>
          <a:xfrm flipH="true">
            <a:off x="10870855" y="2584715"/>
            <a:ext cx="1768455" cy="0"/>
          </a:xfrm>
          <a:prstGeom prst="line">
            <a:avLst/>
          </a:prstGeom>
          <a:ln cap="flat" w="66675">
            <a:solidFill>
              <a:srgbClr val="F80000"/>
            </a:solidFill>
            <a:prstDash val="solid"/>
            <a:headEnd type="none" len="sm" w="sm"/>
            <a:tailEnd type="none" len="sm" w="sm"/>
          </a:ln>
        </p:spPr>
      </p:sp>
      <p:sp>
        <p:nvSpPr>
          <p:cNvPr name="AutoShape 11" id="11"/>
          <p:cNvSpPr/>
          <p:nvPr/>
        </p:nvSpPr>
        <p:spPr>
          <a:xfrm flipH="true">
            <a:off x="10870855" y="7702285"/>
            <a:ext cx="1768455" cy="0"/>
          </a:xfrm>
          <a:prstGeom prst="line">
            <a:avLst/>
          </a:prstGeom>
          <a:ln cap="flat" w="66675">
            <a:solidFill>
              <a:srgbClr val="F80000"/>
            </a:solidFill>
            <a:prstDash val="solid"/>
            <a:headEnd type="none" len="sm" w="sm"/>
            <a:tailEnd type="none" len="sm" w="sm"/>
          </a:ln>
        </p:spPr>
      </p:sp>
    </p:spTree>
  </p:cSld>
  <p:clrMapOvr>
    <a:masterClrMapping/>
  </p:clrMapOvr>
</p:sld>
</file>

<file path=ppt/slides/slide28.xml><?xml version="1.0" encoding="utf-8"?>
<p:sld xmlns:p="http://schemas.openxmlformats.org/presentationml/2006/main" xmlns:a="http://schemas.openxmlformats.org/drawingml/2006/main">
  <p:cSld>
    <p:bg>
      <p:bgPr>
        <a:solidFill>
          <a:srgbClr val="E9EAE0"/>
        </a:solidFill>
      </p:bgPr>
    </p:bg>
    <p:spTree>
      <p:nvGrpSpPr>
        <p:cNvPr id="1" name=""/>
        <p:cNvGrpSpPr/>
        <p:nvPr/>
      </p:nvGrpSpPr>
      <p:grpSpPr>
        <a:xfrm>
          <a:off x="0" y="0"/>
          <a:ext cx="0" cy="0"/>
          <a:chOff x="0" y="0"/>
          <a:chExt cx="0" cy="0"/>
        </a:xfrm>
      </p:grpSpPr>
      <p:sp>
        <p:nvSpPr>
          <p:cNvPr name="TextBox 2" id="2"/>
          <p:cNvSpPr txBox="true"/>
          <p:nvPr/>
        </p:nvSpPr>
        <p:spPr>
          <a:xfrm rot="0">
            <a:off x="1028700" y="2158898"/>
            <a:ext cx="9850219" cy="6984319"/>
          </a:xfrm>
          <a:prstGeom prst="rect">
            <a:avLst/>
          </a:prstGeom>
        </p:spPr>
        <p:txBody>
          <a:bodyPr anchor="t" rtlCol="false" tIns="0" lIns="0" bIns="0" rIns="0">
            <a:spAutoFit/>
          </a:bodyPr>
          <a:lstStyle/>
          <a:p>
            <a:pPr algn="just" marL="646205" indent="-323103" lvl="1">
              <a:lnSpc>
                <a:spcPts val="5597"/>
              </a:lnSpc>
              <a:buAutoNum type="arabicPeriod" startAt="1"/>
            </a:pPr>
            <a:r>
              <a:rPr lang="en-US" b="true" sz="2993" spc="-203">
                <a:solidFill>
                  <a:srgbClr val="0E4714"/>
                </a:solidFill>
                <a:latin typeface="Gotham Bold"/>
                <a:ea typeface="Gotham Bold"/>
                <a:cs typeface="Gotham Bold"/>
                <a:sym typeface="Gotham Bold"/>
              </a:rPr>
              <a:t>Multicollinearity</a:t>
            </a:r>
            <a:r>
              <a:rPr lang="en-US" sz="2993" spc="-203">
                <a:solidFill>
                  <a:srgbClr val="0E4714"/>
                </a:solidFill>
                <a:latin typeface="Gotham"/>
                <a:ea typeface="Gotham"/>
                <a:cs typeface="Gotham"/>
                <a:sym typeface="Gotham"/>
              </a:rPr>
              <a:t>: The dataset may suffer from multicollinearity, where predictor variables are highly correlated with each other (independence assumption)</a:t>
            </a:r>
          </a:p>
          <a:p>
            <a:pPr algn="just" marL="646205" indent="-323103" lvl="1">
              <a:lnSpc>
                <a:spcPts val="5597"/>
              </a:lnSpc>
              <a:buAutoNum type="arabicPeriod" startAt="1"/>
            </a:pPr>
            <a:r>
              <a:rPr lang="en-US" b="true" sz="2993" spc="-203">
                <a:solidFill>
                  <a:srgbClr val="0E4714"/>
                </a:solidFill>
                <a:latin typeface="Gotham Bold"/>
                <a:ea typeface="Gotham Bold"/>
                <a:cs typeface="Gotham Bold"/>
                <a:sym typeface="Gotham Bold"/>
              </a:rPr>
              <a:t>Small Sample Size</a:t>
            </a:r>
            <a:r>
              <a:rPr lang="en-US" sz="2993" spc="-203">
                <a:solidFill>
                  <a:srgbClr val="0E4714"/>
                </a:solidFill>
                <a:latin typeface="Gotham"/>
                <a:ea typeface="Gotham"/>
                <a:cs typeface="Gotham"/>
                <a:sym typeface="Gotham"/>
              </a:rPr>
              <a:t>: After splitting, the training dataset only has ~450 data points, which could have affected the generalizability of findings</a:t>
            </a:r>
          </a:p>
          <a:p>
            <a:pPr algn="just" marL="646205" indent="-323103" lvl="1">
              <a:lnSpc>
                <a:spcPts val="5597"/>
              </a:lnSpc>
              <a:buAutoNum type="arabicPeriod" startAt="1"/>
            </a:pPr>
            <a:r>
              <a:rPr lang="en-US" b="true" sz="2993" spc="-203">
                <a:solidFill>
                  <a:srgbClr val="0E4714"/>
                </a:solidFill>
                <a:latin typeface="Gotham Bold"/>
                <a:ea typeface="Gotham Bold"/>
                <a:cs typeface="Gotham Bold"/>
                <a:sym typeface="Gotham Bold"/>
              </a:rPr>
              <a:t>Overfitting</a:t>
            </a:r>
            <a:r>
              <a:rPr lang="en-US" sz="2993" spc="-203">
                <a:solidFill>
                  <a:srgbClr val="0E4714"/>
                </a:solidFill>
                <a:latin typeface="Gotham"/>
                <a:ea typeface="Gotham"/>
                <a:cs typeface="Gotham"/>
                <a:sym typeface="Gotham"/>
              </a:rPr>
              <a:t>: After evaluating the training model on the test set, it seems that overfitting is evident, as the “best” model fails to generalize to new data due to too much noise being captured and/or random fluctuations.</a:t>
            </a:r>
          </a:p>
        </p:txBody>
      </p:sp>
      <p:sp>
        <p:nvSpPr>
          <p:cNvPr name="TextBox 3" id="3"/>
          <p:cNvSpPr txBox="true"/>
          <p:nvPr/>
        </p:nvSpPr>
        <p:spPr>
          <a:xfrm rot="0">
            <a:off x="1028700" y="1114425"/>
            <a:ext cx="4925109" cy="979169"/>
          </a:xfrm>
          <a:prstGeom prst="rect">
            <a:avLst/>
          </a:prstGeom>
        </p:spPr>
        <p:txBody>
          <a:bodyPr anchor="t" rtlCol="false" tIns="0" lIns="0" bIns="0" rIns="0">
            <a:spAutoFit/>
          </a:bodyPr>
          <a:lstStyle/>
          <a:p>
            <a:pPr algn="l">
              <a:lnSpc>
                <a:spcPts val="6089"/>
              </a:lnSpc>
            </a:pPr>
            <a:r>
              <a:rPr lang="en-US" sz="6999" spc="-174">
                <a:solidFill>
                  <a:srgbClr val="0E4714"/>
                </a:solidFill>
                <a:latin typeface="Times New Roman Condensed"/>
                <a:ea typeface="Times New Roman Condensed"/>
                <a:cs typeface="Times New Roman Condensed"/>
                <a:sym typeface="Times New Roman Condensed"/>
              </a:rPr>
              <a:t>LIMITATIONS</a:t>
            </a:r>
          </a:p>
        </p:txBody>
      </p:sp>
      <p:grpSp>
        <p:nvGrpSpPr>
          <p:cNvPr name="Group 4" id="4"/>
          <p:cNvGrpSpPr/>
          <p:nvPr/>
        </p:nvGrpSpPr>
        <p:grpSpPr>
          <a:xfrm rot="0">
            <a:off x="12974832" y="-4693710"/>
            <a:ext cx="9726501" cy="8716327"/>
            <a:chOff x="0" y="0"/>
            <a:chExt cx="860770" cy="771372"/>
          </a:xfrm>
        </p:grpSpPr>
        <p:sp>
          <p:nvSpPr>
            <p:cNvPr name="Freeform 5" id="5"/>
            <p:cNvSpPr/>
            <p:nvPr/>
          </p:nvSpPr>
          <p:spPr>
            <a:xfrm flipH="false" flipV="false" rot="0">
              <a:off x="0" y="0"/>
              <a:ext cx="860770" cy="771372"/>
            </a:xfrm>
            <a:custGeom>
              <a:avLst/>
              <a:gdLst/>
              <a:ahLst/>
              <a:cxnLst/>
              <a:rect r="r" b="b" t="t" l="l"/>
              <a:pathLst>
                <a:path h="771372" w="860770">
                  <a:moveTo>
                    <a:pt x="430385" y="0"/>
                  </a:moveTo>
                  <a:cubicBezTo>
                    <a:pt x="192690" y="0"/>
                    <a:pt x="0" y="172677"/>
                    <a:pt x="0" y="385686"/>
                  </a:cubicBezTo>
                  <a:cubicBezTo>
                    <a:pt x="0" y="598694"/>
                    <a:pt x="192690" y="771372"/>
                    <a:pt x="430385" y="771372"/>
                  </a:cubicBezTo>
                  <a:cubicBezTo>
                    <a:pt x="668080" y="771372"/>
                    <a:pt x="860770" y="598694"/>
                    <a:pt x="860770" y="385686"/>
                  </a:cubicBezTo>
                  <a:cubicBezTo>
                    <a:pt x="860770" y="172677"/>
                    <a:pt x="668080" y="0"/>
                    <a:pt x="430385" y="0"/>
                  </a:cubicBezTo>
                  <a:close/>
                </a:path>
              </a:pathLst>
            </a:custGeom>
            <a:solidFill>
              <a:srgbClr val="17726D"/>
            </a:solidFill>
          </p:spPr>
        </p:sp>
        <p:sp>
          <p:nvSpPr>
            <p:cNvPr name="TextBox 6" id="6"/>
            <p:cNvSpPr txBox="true"/>
            <p:nvPr/>
          </p:nvSpPr>
          <p:spPr>
            <a:xfrm>
              <a:off x="80697" y="24691"/>
              <a:ext cx="699375" cy="674365"/>
            </a:xfrm>
            <a:prstGeom prst="rect">
              <a:avLst/>
            </a:prstGeom>
          </p:spPr>
          <p:txBody>
            <a:bodyPr anchor="ctr" rtlCol="false" tIns="50800" lIns="50800" bIns="50800" rIns="50800"/>
            <a:lstStyle/>
            <a:p>
              <a:pPr algn="ctr">
                <a:lnSpc>
                  <a:spcPts val="2479"/>
                </a:lnSpc>
              </a:pP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TextBox 2" id="2"/>
          <p:cNvSpPr txBox="true"/>
          <p:nvPr/>
        </p:nvSpPr>
        <p:spPr>
          <a:xfrm rot="0">
            <a:off x="654493" y="3232122"/>
            <a:ext cx="16979014" cy="3737032"/>
          </a:xfrm>
          <a:prstGeom prst="rect">
            <a:avLst/>
          </a:prstGeom>
        </p:spPr>
        <p:txBody>
          <a:bodyPr anchor="t" rtlCol="false" tIns="0" lIns="0" bIns="0" rIns="0">
            <a:spAutoFit/>
          </a:bodyPr>
          <a:lstStyle/>
          <a:p>
            <a:pPr algn="ctr">
              <a:lnSpc>
                <a:spcPts val="9354"/>
              </a:lnSpc>
            </a:pPr>
            <a:r>
              <a:rPr lang="en-US" sz="8504" spc="-161">
                <a:solidFill>
                  <a:srgbClr val="0E4714"/>
                </a:solidFill>
                <a:latin typeface="ITC Benguiat Condensed"/>
                <a:ea typeface="ITC Benguiat Condensed"/>
                <a:cs typeface="ITC Benguiat Condensed"/>
                <a:sym typeface="ITC Benguiat Condensed"/>
              </a:rPr>
              <a:t>How does collaboration between artists influence the popularity of songs on streaming platforms like Spotify? </a:t>
            </a:r>
          </a:p>
        </p:txBody>
      </p:sp>
      <p:sp>
        <p:nvSpPr>
          <p:cNvPr name="Freeform 3" id="3"/>
          <p:cNvSpPr/>
          <p:nvPr/>
        </p:nvSpPr>
        <p:spPr>
          <a:xfrm flipH="false" flipV="false" rot="0">
            <a:off x="7460312" y="-1440549"/>
            <a:ext cx="27796542" cy="11014799"/>
          </a:xfrm>
          <a:custGeom>
            <a:avLst/>
            <a:gdLst/>
            <a:ahLst/>
            <a:cxnLst/>
            <a:rect r="r" b="b" t="t" l="l"/>
            <a:pathLst>
              <a:path h="11014799" w="27796542">
                <a:moveTo>
                  <a:pt x="0" y="0"/>
                </a:moveTo>
                <a:lnTo>
                  <a:pt x="27796542" y="0"/>
                </a:lnTo>
                <a:lnTo>
                  <a:pt x="27796542" y="11014799"/>
                </a:lnTo>
                <a:lnTo>
                  <a:pt x="0" y="11014799"/>
                </a:lnTo>
                <a:lnTo>
                  <a:pt x="0" y="0"/>
                </a:lnTo>
                <a:close/>
              </a:path>
            </a:pathLst>
          </a:custGeom>
          <a:blipFill>
            <a:blip r:embed="rId2">
              <a:extLst>
                <a:ext uri="{96DAC541-7B7A-43D3-8B79-37D633B846F1}">
                  <asvg:svgBlip xmlns:asvg="http://schemas.microsoft.com/office/drawing/2016/SVG/main" r:embed="rId3"/>
                </a:ext>
              </a:extLst>
            </a:blip>
            <a:stretch>
              <a:fillRect l="-15480" t="-82359" r="-15480" b="-91646"/>
            </a:stretch>
          </a:blipFill>
        </p:spPr>
      </p:sp>
      <p:sp>
        <p:nvSpPr>
          <p:cNvPr name="TextBox 4" id="4"/>
          <p:cNvSpPr txBox="true"/>
          <p:nvPr/>
        </p:nvSpPr>
        <p:spPr>
          <a:xfrm rot="0">
            <a:off x="2457547" y="1236879"/>
            <a:ext cx="6686453" cy="781050"/>
          </a:xfrm>
          <a:prstGeom prst="rect">
            <a:avLst/>
          </a:prstGeom>
        </p:spPr>
        <p:txBody>
          <a:bodyPr anchor="t" rtlCol="false" tIns="0" lIns="0" bIns="0" rIns="0">
            <a:spAutoFit/>
          </a:bodyPr>
          <a:lstStyle/>
          <a:p>
            <a:pPr algn="l">
              <a:lnSpc>
                <a:spcPts val="6102"/>
              </a:lnSpc>
            </a:pPr>
            <a:r>
              <a:rPr lang="en-US" sz="5085" b="true">
                <a:solidFill>
                  <a:srgbClr val="0E4714"/>
                </a:solidFill>
                <a:latin typeface="Gotham Bold"/>
                <a:ea typeface="Gotham Bold"/>
                <a:cs typeface="Gotham Bold"/>
                <a:sym typeface="Gotham Bold"/>
              </a:rPr>
              <a:t>Future Extensions</a:t>
            </a:r>
          </a:p>
        </p:txBody>
      </p:sp>
      <p:sp>
        <p:nvSpPr>
          <p:cNvPr name="Freeform 5" id="5"/>
          <p:cNvSpPr/>
          <p:nvPr/>
        </p:nvSpPr>
        <p:spPr>
          <a:xfrm flipH="false" flipV="false" rot="0">
            <a:off x="1028700" y="1028700"/>
            <a:ext cx="1296035" cy="1206933"/>
          </a:xfrm>
          <a:custGeom>
            <a:avLst/>
            <a:gdLst/>
            <a:ahLst/>
            <a:cxnLst/>
            <a:rect r="r" b="b" t="t" l="l"/>
            <a:pathLst>
              <a:path h="1206933" w="1296035">
                <a:moveTo>
                  <a:pt x="0" y="0"/>
                </a:moveTo>
                <a:lnTo>
                  <a:pt x="1296035" y="0"/>
                </a:lnTo>
                <a:lnTo>
                  <a:pt x="1296035" y="1206933"/>
                </a:lnTo>
                <a:lnTo>
                  <a:pt x="0" y="12069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6000">
            <a:off x="9841148" y="2286836"/>
            <a:ext cx="6155294" cy="6155294"/>
          </a:xfrm>
          <a:custGeom>
            <a:avLst/>
            <a:gdLst/>
            <a:ahLst/>
            <a:cxnLst/>
            <a:rect r="r" b="b" t="t" l="l"/>
            <a:pathLst>
              <a:path h="6155294" w="6155294">
                <a:moveTo>
                  <a:pt x="10724" y="0"/>
                </a:moveTo>
                <a:lnTo>
                  <a:pt x="6155294" y="10724"/>
                </a:lnTo>
                <a:lnTo>
                  <a:pt x="6144570" y="6155294"/>
                </a:lnTo>
                <a:lnTo>
                  <a:pt x="0" y="6144570"/>
                </a:lnTo>
                <a:lnTo>
                  <a:pt x="10724" y="0"/>
                </a:lnTo>
                <a:close/>
              </a:path>
            </a:pathLst>
          </a:custGeom>
          <a:blipFill>
            <a:blip r:embed="rId2"/>
            <a:stretch>
              <a:fillRect l="26" t="-7487" r="-7500" b="13"/>
            </a:stretch>
          </a:blipFill>
        </p:spPr>
      </p:sp>
      <p:sp>
        <p:nvSpPr>
          <p:cNvPr name="Freeform 3" id="3"/>
          <p:cNvSpPr/>
          <p:nvPr/>
        </p:nvSpPr>
        <p:spPr>
          <a:xfrm flipH="false" flipV="false" rot="0">
            <a:off x="2150237" y="2292193"/>
            <a:ext cx="6144580" cy="6144580"/>
          </a:xfrm>
          <a:custGeom>
            <a:avLst/>
            <a:gdLst/>
            <a:ahLst/>
            <a:cxnLst/>
            <a:rect r="r" b="b" t="t" l="l"/>
            <a:pathLst>
              <a:path h="6144580" w="6144580">
                <a:moveTo>
                  <a:pt x="0" y="0"/>
                </a:moveTo>
                <a:lnTo>
                  <a:pt x="6144579" y="0"/>
                </a:lnTo>
                <a:lnTo>
                  <a:pt x="6144579" y="6144580"/>
                </a:lnTo>
                <a:lnTo>
                  <a:pt x="0" y="6144580"/>
                </a:lnTo>
                <a:lnTo>
                  <a:pt x="0" y="0"/>
                </a:lnTo>
                <a:close/>
              </a:path>
            </a:pathLst>
          </a:custGeom>
          <a:blipFill>
            <a:blip r:embed="rId3"/>
            <a:stretch>
              <a:fillRect l="0" t="0" r="0" b="0"/>
            </a:stretch>
          </a:blipFill>
        </p:spPr>
      </p:sp>
      <p:sp>
        <p:nvSpPr>
          <p:cNvPr name="TextBox 4" id="4"/>
          <p:cNvSpPr txBox="true"/>
          <p:nvPr/>
        </p:nvSpPr>
        <p:spPr>
          <a:xfrm rot="0">
            <a:off x="5755822" y="571500"/>
            <a:ext cx="6776355" cy="1522967"/>
          </a:xfrm>
          <a:prstGeom prst="rect">
            <a:avLst/>
          </a:prstGeom>
        </p:spPr>
        <p:txBody>
          <a:bodyPr anchor="t" rtlCol="false" tIns="0" lIns="0" bIns="0" rIns="0">
            <a:spAutoFit/>
          </a:bodyPr>
          <a:lstStyle/>
          <a:p>
            <a:pPr algn="ctr">
              <a:lnSpc>
                <a:spcPts val="9469"/>
              </a:lnSpc>
            </a:pPr>
            <a:r>
              <a:rPr lang="en-US" sz="10884" spc="-272">
                <a:solidFill>
                  <a:srgbClr val="0E4714"/>
                </a:solidFill>
                <a:latin typeface="Times New Roman Condensed"/>
                <a:ea typeface="Times New Roman Condensed"/>
                <a:cs typeface="Times New Roman Condensed"/>
                <a:sym typeface="Times New Roman Condensed"/>
              </a:rPr>
              <a:t>RATIONALE</a:t>
            </a:r>
          </a:p>
        </p:txBody>
      </p:sp>
      <p:sp>
        <p:nvSpPr>
          <p:cNvPr name="TextBox 5" id="5"/>
          <p:cNvSpPr txBox="true"/>
          <p:nvPr/>
        </p:nvSpPr>
        <p:spPr>
          <a:xfrm rot="0">
            <a:off x="2679734" y="8686800"/>
            <a:ext cx="5085585" cy="714375"/>
          </a:xfrm>
          <a:prstGeom prst="rect">
            <a:avLst/>
          </a:prstGeom>
        </p:spPr>
        <p:txBody>
          <a:bodyPr anchor="t" rtlCol="false" tIns="0" lIns="0" bIns="0" rIns="0">
            <a:spAutoFit/>
          </a:bodyPr>
          <a:lstStyle/>
          <a:p>
            <a:pPr algn="ctr">
              <a:lnSpc>
                <a:spcPts val="5999"/>
              </a:lnSpc>
            </a:pPr>
            <a:r>
              <a:rPr lang="en-US" b="true" sz="3999" spc="-59">
                <a:solidFill>
                  <a:srgbClr val="0E4714"/>
                </a:solidFill>
                <a:latin typeface="Gotham Bold"/>
                <a:ea typeface="Gotham Bold"/>
                <a:cs typeface="Gotham Bold"/>
                <a:sym typeface="Gotham Bold"/>
              </a:rPr>
              <a:t>Baby Shark - 2018</a:t>
            </a:r>
          </a:p>
        </p:txBody>
      </p:sp>
      <p:sp>
        <p:nvSpPr>
          <p:cNvPr name="TextBox 6" id="6"/>
          <p:cNvSpPr txBox="true"/>
          <p:nvPr/>
        </p:nvSpPr>
        <p:spPr>
          <a:xfrm rot="0">
            <a:off x="10795649" y="8543925"/>
            <a:ext cx="4246292" cy="714375"/>
          </a:xfrm>
          <a:prstGeom prst="rect">
            <a:avLst/>
          </a:prstGeom>
        </p:spPr>
        <p:txBody>
          <a:bodyPr anchor="t" rtlCol="false" tIns="0" lIns="0" bIns="0" rIns="0">
            <a:spAutoFit/>
          </a:bodyPr>
          <a:lstStyle/>
          <a:p>
            <a:pPr algn="ctr">
              <a:lnSpc>
                <a:spcPts val="5999"/>
              </a:lnSpc>
            </a:pPr>
            <a:r>
              <a:rPr lang="en-US" b="true" sz="3999" spc="-59">
                <a:solidFill>
                  <a:srgbClr val="0E4714"/>
                </a:solidFill>
                <a:latin typeface="Gotham Bold"/>
                <a:ea typeface="Gotham Bold"/>
                <a:cs typeface="Gotham Bold"/>
                <a:sym typeface="Gotham Bold"/>
              </a:rPr>
              <a:t>As It Was - 2022</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0">
            <a:off x="4490515" y="-2377820"/>
            <a:ext cx="19285436" cy="15042640"/>
          </a:xfrm>
          <a:custGeom>
            <a:avLst/>
            <a:gdLst/>
            <a:ahLst/>
            <a:cxnLst/>
            <a:rect r="r" b="b" t="t" l="l"/>
            <a:pathLst>
              <a:path h="15042640" w="19285436">
                <a:moveTo>
                  <a:pt x="0" y="0"/>
                </a:moveTo>
                <a:lnTo>
                  <a:pt x="19285437" y="0"/>
                </a:lnTo>
                <a:lnTo>
                  <a:pt x="19285437" y="15042640"/>
                </a:lnTo>
                <a:lnTo>
                  <a:pt x="0" y="150426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19150" y="2700805"/>
            <a:ext cx="16440150" cy="3444776"/>
          </a:xfrm>
          <a:prstGeom prst="rect">
            <a:avLst/>
          </a:prstGeom>
        </p:spPr>
        <p:txBody>
          <a:bodyPr anchor="t" rtlCol="false" tIns="0" lIns="0" bIns="0" rIns="0">
            <a:spAutoFit/>
          </a:bodyPr>
          <a:lstStyle/>
          <a:p>
            <a:pPr algn="l">
              <a:lnSpc>
                <a:spcPts val="25368"/>
              </a:lnSpc>
              <a:spcBef>
                <a:spcPct val="0"/>
              </a:spcBef>
            </a:pPr>
            <a:r>
              <a:rPr lang="en-US" sz="18120" i="true" spc="-906">
                <a:solidFill>
                  <a:srgbClr val="0E4714"/>
                </a:solidFill>
                <a:latin typeface="Times New Roman Condensed Italics"/>
                <a:ea typeface="Times New Roman Condensed Italics"/>
                <a:cs typeface="Times New Roman Condensed Italics"/>
                <a:sym typeface="Times New Roman Condensed Italics"/>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TextBox 2" id="2"/>
          <p:cNvSpPr txBox="true"/>
          <p:nvPr/>
        </p:nvSpPr>
        <p:spPr>
          <a:xfrm rot="0">
            <a:off x="654493" y="3232122"/>
            <a:ext cx="16979014" cy="3737032"/>
          </a:xfrm>
          <a:prstGeom prst="rect">
            <a:avLst/>
          </a:prstGeom>
        </p:spPr>
        <p:txBody>
          <a:bodyPr anchor="t" rtlCol="false" tIns="0" lIns="0" bIns="0" rIns="0">
            <a:spAutoFit/>
          </a:bodyPr>
          <a:lstStyle/>
          <a:p>
            <a:pPr algn="ctr">
              <a:lnSpc>
                <a:spcPts val="9354"/>
              </a:lnSpc>
            </a:pPr>
            <a:r>
              <a:rPr lang="en-US" sz="8504" spc="-161">
                <a:solidFill>
                  <a:srgbClr val="0E4714"/>
                </a:solidFill>
                <a:latin typeface="ITC Benguiat Condensed"/>
                <a:ea typeface="ITC Benguiat Condensed"/>
                <a:cs typeface="ITC Benguiat Condensed"/>
                <a:sym typeface="ITC Benguiat Condensed"/>
              </a:rPr>
              <a:t>How do various factors influence the popularity of a song, as indicated by its </a:t>
            </a:r>
            <a:r>
              <a:rPr lang="en-US" sz="8504" spc="-161" u="sng">
                <a:solidFill>
                  <a:srgbClr val="0E4714"/>
                </a:solidFill>
                <a:latin typeface="ITC Benguiat Condensed"/>
                <a:ea typeface="ITC Benguiat Condensed"/>
                <a:cs typeface="ITC Benguiat Condensed"/>
                <a:sym typeface="ITC Benguiat Condensed"/>
              </a:rPr>
              <a:t>total stream count</a:t>
            </a:r>
            <a:r>
              <a:rPr lang="en-US" sz="8504" spc="-161">
                <a:solidFill>
                  <a:srgbClr val="0E4714"/>
                </a:solidFill>
                <a:latin typeface="ITC Benguiat Condensed"/>
                <a:ea typeface="ITC Benguiat Condensed"/>
                <a:cs typeface="ITC Benguiat Condensed"/>
                <a:sym typeface="ITC Benguiat Condensed"/>
              </a:rPr>
              <a:t> on Spotify?</a:t>
            </a:r>
          </a:p>
        </p:txBody>
      </p:sp>
      <p:sp>
        <p:nvSpPr>
          <p:cNvPr name="Freeform 3" id="3"/>
          <p:cNvSpPr/>
          <p:nvPr/>
        </p:nvSpPr>
        <p:spPr>
          <a:xfrm flipH="false" flipV="false" rot="0">
            <a:off x="7460312" y="-1440549"/>
            <a:ext cx="27796542" cy="11014799"/>
          </a:xfrm>
          <a:custGeom>
            <a:avLst/>
            <a:gdLst/>
            <a:ahLst/>
            <a:cxnLst/>
            <a:rect r="r" b="b" t="t" l="l"/>
            <a:pathLst>
              <a:path h="11014799" w="27796542">
                <a:moveTo>
                  <a:pt x="0" y="0"/>
                </a:moveTo>
                <a:lnTo>
                  <a:pt x="27796542" y="0"/>
                </a:lnTo>
                <a:lnTo>
                  <a:pt x="27796542" y="11014799"/>
                </a:lnTo>
                <a:lnTo>
                  <a:pt x="0" y="11014799"/>
                </a:lnTo>
                <a:lnTo>
                  <a:pt x="0" y="0"/>
                </a:lnTo>
                <a:close/>
              </a:path>
            </a:pathLst>
          </a:custGeom>
          <a:blipFill>
            <a:blip r:embed="rId2">
              <a:extLst>
                <a:ext uri="{96DAC541-7B7A-43D3-8B79-37D633B846F1}">
                  <asvg:svgBlip xmlns:asvg="http://schemas.microsoft.com/office/drawing/2016/SVG/main" r:embed="rId3"/>
                </a:ext>
              </a:extLst>
            </a:blip>
            <a:stretch>
              <a:fillRect l="-15480" t="-82359" r="-15480" b="-91646"/>
            </a:stretch>
          </a:blipFill>
        </p:spPr>
      </p:sp>
      <p:sp>
        <p:nvSpPr>
          <p:cNvPr name="TextBox 4" id="4"/>
          <p:cNvSpPr txBox="true"/>
          <p:nvPr/>
        </p:nvSpPr>
        <p:spPr>
          <a:xfrm rot="0">
            <a:off x="2457547" y="1236879"/>
            <a:ext cx="6686453" cy="781050"/>
          </a:xfrm>
          <a:prstGeom prst="rect">
            <a:avLst/>
          </a:prstGeom>
        </p:spPr>
        <p:txBody>
          <a:bodyPr anchor="t" rtlCol="false" tIns="0" lIns="0" bIns="0" rIns="0">
            <a:spAutoFit/>
          </a:bodyPr>
          <a:lstStyle/>
          <a:p>
            <a:pPr algn="l">
              <a:lnSpc>
                <a:spcPts val="6102"/>
              </a:lnSpc>
            </a:pPr>
            <a:r>
              <a:rPr lang="en-US" sz="5085" b="true">
                <a:solidFill>
                  <a:srgbClr val="0E4714"/>
                </a:solidFill>
                <a:latin typeface="Gotham Bold"/>
                <a:ea typeface="Gotham Bold"/>
                <a:cs typeface="Gotham Bold"/>
                <a:sym typeface="Gotham Bold"/>
              </a:rPr>
              <a:t>Research Question</a:t>
            </a:r>
          </a:p>
        </p:txBody>
      </p:sp>
      <p:sp>
        <p:nvSpPr>
          <p:cNvPr name="Freeform 5" id="5"/>
          <p:cNvSpPr/>
          <p:nvPr/>
        </p:nvSpPr>
        <p:spPr>
          <a:xfrm flipH="false" flipV="false" rot="0">
            <a:off x="1028700" y="1028700"/>
            <a:ext cx="1296035" cy="1206933"/>
          </a:xfrm>
          <a:custGeom>
            <a:avLst/>
            <a:gdLst/>
            <a:ahLst/>
            <a:cxnLst/>
            <a:rect r="r" b="b" t="t" l="l"/>
            <a:pathLst>
              <a:path h="1206933" w="1296035">
                <a:moveTo>
                  <a:pt x="0" y="0"/>
                </a:moveTo>
                <a:lnTo>
                  <a:pt x="1296035" y="0"/>
                </a:lnTo>
                <a:lnTo>
                  <a:pt x="1296035" y="1206933"/>
                </a:lnTo>
                <a:lnTo>
                  <a:pt x="0" y="12069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p:cSld>
    <p:bg>
      <p:bgPr>
        <a:solidFill>
          <a:srgbClr val="E9EAE0"/>
        </a:solidFill>
      </p:bgPr>
    </p:bg>
    <p:spTree>
      <p:nvGrpSpPr>
        <p:cNvPr id="1" name=""/>
        <p:cNvGrpSpPr/>
        <p:nvPr/>
      </p:nvGrpSpPr>
      <p:grpSpPr>
        <a:xfrm>
          <a:off x="0" y="0"/>
          <a:ext cx="0" cy="0"/>
          <a:chOff x="0" y="0"/>
          <a:chExt cx="0" cy="0"/>
        </a:xfrm>
      </p:grpSpPr>
      <p:grpSp>
        <p:nvGrpSpPr>
          <p:cNvPr name="Group 2" id="2"/>
          <p:cNvGrpSpPr/>
          <p:nvPr/>
        </p:nvGrpSpPr>
        <p:grpSpPr>
          <a:xfrm rot="0">
            <a:off x="-2584438" y="-4756865"/>
            <a:ext cx="8832895" cy="883289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5" id="5"/>
          <p:cNvSpPr txBox="true"/>
          <p:nvPr/>
        </p:nvSpPr>
        <p:spPr>
          <a:xfrm rot="0">
            <a:off x="358502" y="992954"/>
            <a:ext cx="4694957" cy="1403723"/>
          </a:xfrm>
          <a:prstGeom prst="rect">
            <a:avLst/>
          </a:prstGeom>
        </p:spPr>
        <p:txBody>
          <a:bodyPr anchor="t" rtlCol="false" tIns="0" lIns="0" bIns="0" rIns="0">
            <a:spAutoFit/>
          </a:bodyPr>
          <a:lstStyle/>
          <a:p>
            <a:pPr algn="ctr">
              <a:lnSpc>
                <a:spcPts val="8773"/>
              </a:lnSpc>
            </a:pPr>
            <a:r>
              <a:rPr lang="en-US" sz="10084" spc="-252">
                <a:solidFill>
                  <a:srgbClr val="E9EAE0"/>
                </a:solidFill>
                <a:latin typeface="Times New Roman Condensed"/>
                <a:ea typeface="Times New Roman Condensed"/>
                <a:cs typeface="Times New Roman Condensed"/>
                <a:sym typeface="Times New Roman Condensed"/>
              </a:rPr>
              <a:t>PROCESS</a:t>
            </a:r>
          </a:p>
        </p:txBody>
      </p:sp>
      <p:sp>
        <p:nvSpPr>
          <p:cNvPr name="TextBox 6" id="6"/>
          <p:cNvSpPr txBox="true"/>
          <p:nvPr/>
        </p:nvSpPr>
        <p:spPr>
          <a:xfrm rot="0">
            <a:off x="9018784" y="1223328"/>
            <a:ext cx="6920477" cy="3504312"/>
          </a:xfrm>
          <a:prstGeom prst="rect">
            <a:avLst/>
          </a:prstGeom>
        </p:spPr>
        <p:txBody>
          <a:bodyPr anchor="t" rtlCol="false" tIns="0" lIns="0" bIns="0" rIns="0">
            <a:spAutoFit/>
          </a:bodyPr>
          <a:lstStyle/>
          <a:p>
            <a:pPr algn="l">
              <a:lnSpc>
                <a:spcPts val="11967"/>
              </a:lnSpc>
            </a:pPr>
            <a:r>
              <a:rPr lang="en-US" sz="6399" spc="-95" b="true">
                <a:solidFill>
                  <a:srgbClr val="0E4714"/>
                </a:solidFill>
                <a:latin typeface="Gotham Bold"/>
                <a:ea typeface="Gotham Bold"/>
                <a:cs typeface="Gotham Bold"/>
                <a:sym typeface="Gotham Bold"/>
              </a:rPr>
              <a:t>Data Acquisition</a:t>
            </a:r>
          </a:p>
          <a:p>
            <a:pPr algn="l" marL="604518" indent="-302259" lvl="1">
              <a:lnSpc>
                <a:spcPts val="5235"/>
              </a:lnSpc>
              <a:buAutoNum type="arabicPeriod" startAt="1"/>
            </a:pPr>
            <a:r>
              <a:rPr lang="en-US" sz="2799" spc="-41">
                <a:solidFill>
                  <a:srgbClr val="0E4714"/>
                </a:solidFill>
                <a:latin typeface="Gotham"/>
                <a:ea typeface="Gotham"/>
                <a:cs typeface="Gotham"/>
                <a:sym typeface="Gotham"/>
              </a:rPr>
              <a:t>Data Sourcing</a:t>
            </a:r>
          </a:p>
          <a:p>
            <a:pPr algn="l" marL="604518" indent="-302259" lvl="1">
              <a:lnSpc>
                <a:spcPts val="5235"/>
              </a:lnSpc>
              <a:buAutoNum type="arabicPeriod" startAt="1"/>
            </a:pPr>
            <a:r>
              <a:rPr lang="en-US" sz="2799" spc="-41">
                <a:solidFill>
                  <a:srgbClr val="0E4714"/>
                </a:solidFill>
                <a:latin typeface="Gotham"/>
                <a:ea typeface="Gotham"/>
                <a:cs typeface="Gotham"/>
                <a:sym typeface="Gotham"/>
              </a:rPr>
              <a:t>Data Cleaning</a:t>
            </a:r>
          </a:p>
          <a:p>
            <a:pPr algn="l">
              <a:lnSpc>
                <a:spcPts val="5235"/>
              </a:lnSpc>
            </a:pPr>
          </a:p>
        </p:txBody>
      </p:sp>
      <p:sp>
        <p:nvSpPr>
          <p:cNvPr name="TextBox 7" id="7"/>
          <p:cNvSpPr txBox="true"/>
          <p:nvPr/>
        </p:nvSpPr>
        <p:spPr>
          <a:xfrm rot="0">
            <a:off x="5053459" y="4604433"/>
            <a:ext cx="7232367" cy="4818762"/>
          </a:xfrm>
          <a:prstGeom prst="rect">
            <a:avLst/>
          </a:prstGeom>
        </p:spPr>
        <p:txBody>
          <a:bodyPr anchor="t" rtlCol="false" tIns="0" lIns="0" bIns="0" rIns="0">
            <a:spAutoFit/>
          </a:bodyPr>
          <a:lstStyle/>
          <a:p>
            <a:pPr algn="l">
              <a:lnSpc>
                <a:spcPts val="11967"/>
              </a:lnSpc>
            </a:pPr>
            <a:r>
              <a:rPr lang="en-US" sz="6399" spc="-95" b="true">
                <a:solidFill>
                  <a:srgbClr val="0E4714"/>
                </a:solidFill>
                <a:latin typeface="Gotham Bold"/>
                <a:ea typeface="Gotham Bold"/>
                <a:cs typeface="Gotham Bold"/>
                <a:sym typeface="Gotham Bold"/>
              </a:rPr>
              <a:t>Data Analysis</a:t>
            </a:r>
          </a:p>
          <a:p>
            <a:pPr algn="l" marL="604518" indent="-302259" lvl="1">
              <a:lnSpc>
                <a:spcPts val="5235"/>
              </a:lnSpc>
              <a:buAutoNum type="arabicPeriod" startAt="1"/>
            </a:pPr>
            <a:r>
              <a:rPr lang="en-US" sz="2799" spc="-41">
                <a:solidFill>
                  <a:srgbClr val="0E4714"/>
                </a:solidFill>
                <a:latin typeface="Gotham"/>
                <a:ea typeface="Gotham"/>
                <a:cs typeface="Gotham"/>
                <a:sym typeface="Gotham"/>
              </a:rPr>
              <a:t>Data Examination</a:t>
            </a:r>
          </a:p>
          <a:p>
            <a:pPr algn="l" marL="604518" indent="-302259" lvl="1">
              <a:lnSpc>
                <a:spcPts val="5235"/>
              </a:lnSpc>
              <a:buAutoNum type="arabicPeriod" startAt="1"/>
            </a:pPr>
            <a:r>
              <a:rPr lang="en-US" sz="2799" spc="-41">
                <a:solidFill>
                  <a:srgbClr val="0E4714"/>
                </a:solidFill>
                <a:latin typeface="Gotham"/>
                <a:ea typeface="Gotham"/>
                <a:cs typeface="Gotham"/>
                <a:sym typeface="Gotham"/>
              </a:rPr>
              <a:t>Model Optimization</a:t>
            </a:r>
          </a:p>
          <a:p>
            <a:pPr algn="l" marL="604518" indent="-302259" lvl="1">
              <a:lnSpc>
                <a:spcPts val="5235"/>
              </a:lnSpc>
              <a:buAutoNum type="arabicPeriod" startAt="1"/>
            </a:pPr>
            <a:r>
              <a:rPr lang="en-US" sz="2799" spc="-41">
                <a:solidFill>
                  <a:srgbClr val="0E4714"/>
                </a:solidFill>
                <a:latin typeface="Gotham"/>
                <a:ea typeface="Gotham"/>
                <a:cs typeface="Gotham"/>
                <a:sym typeface="Gotham"/>
              </a:rPr>
              <a:t>Validating Assumptions</a:t>
            </a:r>
          </a:p>
          <a:p>
            <a:pPr algn="l" marL="604518" indent="-302259" lvl="1">
              <a:lnSpc>
                <a:spcPts val="5235"/>
              </a:lnSpc>
              <a:buAutoNum type="arabicPeriod" startAt="1"/>
            </a:pPr>
            <a:r>
              <a:rPr lang="en-US" sz="2799" spc="-41">
                <a:solidFill>
                  <a:srgbClr val="0E4714"/>
                </a:solidFill>
                <a:latin typeface="Gotham"/>
                <a:ea typeface="Gotham"/>
                <a:cs typeface="Gotham"/>
                <a:sym typeface="Gotham"/>
              </a:rPr>
              <a:t>Model Interpretation &amp; Insights</a:t>
            </a:r>
          </a:p>
          <a:p>
            <a:pPr algn="l" marL="604518" indent="-302259" lvl="1">
              <a:lnSpc>
                <a:spcPts val="5235"/>
              </a:lnSpc>
              <a:buAutoNum type="arabicPeriod" startAt="1"/>
            </a:pPr>
            <a:r>
              <a:rPr lang="en-US" sz="2799" spc="-41">
                <a:solidFill>
                  <a:srgbClr val="0E4714"/>
                </a:solidFill>
                <a:latin typeface="Gotham"/>
                <a:ea typeface="Gotham"/>
                <a:cs typeface="Gotham"/>
                <a:sym typeface="Gotham"/>
              </a:rPr>
              <a:t>Prediction &amp; Evaluation on Test Set</a:t>
            </a:r>
          </a:p>
        </p:txBody>
      </p:sp>
      <p:grpSp>
        <p:nvGrpSpPr>
          <p:cNvPr name="Group 8" id="8"/>
          <p:cNvGrpSpPr/>
          <p:nvPr/>
        </p:nvGrpSpPr>
        <p:grpSpPr>
          <a:xfrm rot="0">
            <a:off x="7691164" y="1632903"/>
            <a:ext cx="1081250" cy="1068621"/>
            <a:chOff x="0" y="0"/>
            <a:chExt cx="911441" cy="900796"/>
          </a:xfrm>
        </p:grpSpPr>
        <p:sp>
          <p:nvSpPr>
            <p:cNvPr name="Freeform 9" id="9"/>
            <p:cNvSpPr/>
            <p:nvPr/>
          </p:nvSpPr>
          <p:spPr>
            <a:xfrm flipH="false" flipV="false" rot="0">
              <a:off x="0" y="0"/>
              <a:ext cx="911441" cy="900796"/>
            </a:xfrm>
            <a:custGeom>
              <a:avLst/>
              <a:gdLst/>
              <a:ahLst/>
              <a:cxnLst/>
              <a:rect r="r" b="b" t="t" l="l"/>
              <a:pathLst>
                <a:path h="900796" w="911441">
                  <a:moveTo>
                    <a:pt x="455721" y="0"/>
                  </a:moveTo>
                  <a:cubicBezTo>
                    <a:pt x="204033" y="0"/>
                    <a:pt x="0" y="201650"/>
                    <a:pt x="0" y="450398"/>
                  </a:cubicBezTo>
                  <a:cubicBezTo>
                    <a:pt x="0" y="699146"/>
                    <a:pt x="204033" y="900796"/>
                    <a:pt x="455721" y="900796"/>
                  </a:cubicBezTo>
                  <a:cubicBezTo>
                    <a:pt x="707408" y="900796"/>
                    <a:pt x="911441" y="699146"/>
                    <a:pt x="911441" y="450398"/>
                  </a:cubicBezTo>
                  <a:cubicBezTo>
                    <a:pt x="911441" y="201650"/>
                    <a:pt x="707408" y="0"/>
                    <a:pt x="455721" y="0"/>
                  </a:cubicBezTo>
                  <a:close/>
                </a:path>
              </a:pathLst>
            </a:custGeom>
            <a:solidFill>
              <a:srgbClr val="17726D"/>
            </a:solidFill>
          </p:spPr>
        </p:sp>
        <p:sp>
          <p:nvSpPr>
            <p:cNvPr name="TextBox 10" id="10"/>
            <p:cNvSpPr txBox="true"/>
            <p:nvPr/>
          </p:nvSpPr>
          <p:spPr>
            <a:xfrm>
              <a:off x="85448" y="-48900"/>
              <a:ext cx="740546" cy="865246"/>
            </a:xfrm>
            <a:prstGeom prst="rect">
              <a:avLst/>
            </a:prstGeom>
          </p:spPr>
          <p:txBody>
            <a:bodyPr anchor="ctr" rtlCol="false" tIns="50800" lIns="50800" bIns="50800" rIns="50800"/>
            <a:lstStyle/>
            <a:p>
              <a:pPr algn="ctr">
                <a:lnSpc>
                  <a:spcPts val="6199"/>
                </a:lnSpc>
              </a:pPr>
              <a:r>
                <a:rPr lang="en-US" b="true" sz="3999">
                  <a:solidFill>
                    <a:srgbClr val="E9EAE0"/>
                  </a:solidFill>
                  <a:latin typeface="Gotham Bold"/>
                  <a:ea typeface="Gotham Bold"/>
                  <a:cs typeface="Gotham Bold"/>
                  <a:sym typeface="Gotham Bold"/>
                </a:rPr>
                <a:t>1</a:t>
              </a:r>
            </a:p>
          </p:txBody>
        </p:sp>
      </p:grpSp>
      <p:grpSp>
        <p:nvGrpSpPr>
          <p:cNvPr name="Group 11" id="11"/>
          <p:cNvGrpSpPr/>
          <p:nvPr/>
        </p:nvGrpSpPr>
        <p:grpSpPr>
          <a:xfrm rot="0">
            <a:off x="3779823" y="5014008"/>
            <a:ext cx="1081250" cy="1068621"/>
            <a:chOff x="0" y="0"/>
            <a:chExt cx="911441" cy="900796"/>
          </a:xfrm>
        </p:grpSpPr>
        <p:sp>
          <p:nvSpPr>
            <p:cNvPr name="Freeform 12" id="12"/>
            <p:cNvSpPr/>
            <p:nvPr/>
          </p:nvSpPr>
          <p:spPr>
            <a:xfrm flipH="false" flipV="false" rot="0">
              <a:off x="0" y="0"/>
              <a:ext cx="911441" cy="900796"/>
            </a:xfrm>
            <a:custGeom>
              <a:avLst/>
              <a:gdLst/>
              <a:ahLst/>
              <a:cxnLst/>
              <a:rect r="r" b="b" t="t" l="l"/>
              <a:pathLst>
                <a:path h="900796" w="911441">
                  <a:moveTo>
                    <a:pt x="455721" y="0"/>
                  </a:moveTo>
                  <a:cubicBezTo>
                    <a:pt x="204033" y="0"/>
                    <a:pt x="0" y="201650"/>
                    <a:pt x="0" y="450398"/>
                  </a:cubicBezTo>
                  <a:cubicBezTo>
                    <a:pt x="0" y="699146"/>
                    <a:pt x="204033" y="900796"/>
                    <a:pt x="455721" y="900796"/>
                  </a:cubicBezTo>
                  <a:cubicBezTo>
                    <a:pt x="707408" y="900796"/>
                    <a:pt x="911441" y="699146"/>
                    <a:pt x="911441" y="450398"/>
                  </a:cubicBezTo>
                  <a:cubicBezTo>
                    <a:pt x="911441" y="201650"/>
                    <a:pt x="707408" y="0"/>
                    <a:pt x="455721" y="0"/>
                  </a:cubicBezTo>
                  <a:close/>
                </a:path>
              </a:pathLst>
            </a:custGeom>
            <a:solidFill>
              <a:srgbClr val="17726D"/>
            </a:solidFill>
          </p:spPr>
        </p:sp>
        <p:sp>
          <p:nvSpPr>
            <p:cNvPr name="TextBox 13" id="13"/>
            <p:cNvSpPr txBox="true"/>
            <p:nvPr/>
          </p:nvSpPr>
          <p:spPr>
            <a:xfrm>
              <a:off x="85448" y="-48900"/>
              <a:ext cx="740546" cy="865246"/>
            </a:xfrm>
            <a:prstGeom prst="rect">
              <a:avLst/>
            </a:prstGeom>
          </p:spPr>
          <p:txBody>
            <a:bodyPr anchor="ctr" rtlCol="false" tIns="50800" lIns="50800" bIns="50800" rIns="50800"/>
            <a:lstStyle/>
            <a:p>
              <a:pPr algn="ctr">
                <a:lnSpc>
                  <a:spcPts val="6199"/>
                </a:lnSpc>
              </a:pPr>
              <a:r>
                <a:rPr lang="en-US" b="true" sz="3999">
                  <a:solidFill>
                    <a:srgbClr val="E9EAE0"/>
                  </a:solidFill>
                  <a:latin typeface="Gotham Bold"/>
                  <a:ea typeface="Gotham Bold"/>
                  <a:cs typeface="Gotham Bold"/>
                  <a:sym typeface="Gotham Bold"/>
                </a:rPr>
                <a:t>2</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TextBox 2" id="2"/>
          <p:cNvSpPr txBox="true"/>
          <p:nvPr/>
        </p:nvSpPr>
        <p:spPr>
          <a:xfrm rot="0">
            <a:off x="1912554" y="4433876"/>
            <a:ext cx="11127083" cy="1552599"/>
          </a:xfrm>
          <a:prstGeom prst="rect">
            <a:avLst/>
          </a:prstGeom>
        </p:spPr>
        <p:txBody>
          <a:bodyPr anchor="t" rtlCol="false" tIns="0" lIns="0" bIns="0" rIns="0">
            <a:spAutoFit/>
          </a:bodyPr>
          <a:lstStyle/>
          <a:p>
            <a:pPr algn="ctr">
              <a:lnSpc>
                <a:spcPts val="9638"/>
              </a:lnSpc>
            </a:pPr>
            <a:r>
              <a:rPr lang="en-US" sz="11079" spc="-276">
                <a:solidFill>
                  <a:srgbClr val="0E4714"/>
                </a:solidFill>
                <a:latin typeface="Times New Roman Condensed"/>
                <a:ea typeface="Times New Roman Condensed"/>
                <a:cs typeface="Times New Roman Condensed"/>
                <a:sym typeface="Times New Roman Condensed"/>
              </a:rPr>
              <a:t>DATA ACQUISITION</a:t>
            </a:r>
          </a:p>
        </p:txBody>
      </p:sp>
      <p:sp>
        <p:nvSpPr>
          <p:cNvPr name="Freeform 3" id="3"/>
          <p:cNvSpPr/>
          <p:nvPr/>
        </p:nvSpPr>
        <p:spPr>
          <a:xfrm flipH="true" flipV="false" rot="0">
            <a:off x="10255531" y="-513273"/>
            <a:ext cx="28550447" cy="11313545"/>
          </a:xfrm>
          <a:custGeom>
            <a:avLst/>
            <a:gdLst/>
            <a:ahLst/>
            <a:cxnLst/>
            <a:rect r="r" b="b" t="t" l="l"/>
            <a:pathLst>
              <a:path h="11313545" w="28550447">
                <a:moveTo>
                  <a:pt x="28550448" y="0"/>
                </a:moveTo>
                <a:lnTo>
                  <a:pt x="0" y="0"/>
                </a:lnTo>
                <a:lnTo>
                  <a:pt x="0" y="11313546"/>
                </a:lnTo>
                <a:lnTo>
                  <a:pt x="28550448" y="11313546"/>
                </a:lnTo>
                <a:lnTo>
                  <a:pt x="28550448" y="0"/>
                </a:lnTo>
                <a:close/>
              </a:path>
            </a:pathLst>
          </a:custGeom>
          <a:blipFill>
            <a:blip r:embed="rId2">
              <a:extLst>
                <a:ext uri="{96DAC541-7B7A-43D3-8B79-37D633B846F1}">
                  <asvg:svgBlip xmlns:asvg="http://schemas.microsoft.com/office/drawing/2016/SVG/main" r:embed="rId3"/>
                </a:ext>
              </a:extLst>
            </a:blip>
            <a:stretch>
              <a:fillRect l="0" t="-49969" r="0" b="-59256"/>
            </a:stretch>
          </a:blipFill>
        </p:spPr>
      </p:sp>
      <p:grpSp>
        <p:nvGrpSpPr>
          <p:cNvPr name="Group 4" id="4"/>
          <p:cNvGrpSpPr/>
          <p:nvPr/>
        </p:nvGrpSpPr>
        <p:grpSpPr>
          <a:xfrm rot="0">
            <a:off x="333697" y="4300526"/>
            <a:ext cx="1390007" cy="1398036"/>
            <a:chOff x="0" y="0"/>
            <a:chExt cx="895622" cy="900796"/>
          </a:xfrm>
        </p:grpSpPr>
        <p:sp>
          <p:nvSpPr>
            <p:cNvPr name="Freeform 5" id="5"/>
            <p:cNvSpPr/>
            <p:nvPr/>
          </p:nvSpPr>
          <p:spPr>
            <a:xfrm flipH="false" flipV="false" rot="0">
              <a:off x="0" y="0"/>
              <a:ext cx="895622" cy="900796"/>
            </a:xfrm>
            <a:custGeom>
              <a:avLst/>
              <a:gdLst/>
              <a:ahLst/>
              <a:cxnLst/>
              <a:rect r="r" b="b" t="t" l="l"/>
              <a:pathLst>
                <a:path h="900796" w="895622">
                  <a:moveTo>
                    <a:pt x="447811" y="0"/>
                  </a:moveTo>
                  <a:cubicBezTo>
                    <a:pt x="200492" y="0"/>
                    <a:pt x="0" y="201650"/>
                    <a:pt x="0" y="450398"/>
                  </a:cubicBezTo>
                  <a:cubicBezTo>
                    <a:pt x="0" y="699146"/>
                    <a:pt x="200492" y="900796"/>
                    <a:pt x="447811" y="900796"/>
                  </a:cubicBezTo>
                  <a:cubicBezTo>
                    <a:pt x="695130" y="900796"/>
                    <a:pt x="895622" y="699146"/>
                    <a:pt x="895622" y="450398"/>
                  </a:cubicBezTo>
                  <a:cubicBezTo>
                    <a:pt x="895622" y="201650"/>
                    <a:pt x="695130" y="0"/>
                    <a:pt x="447811" y="0"/>
                  </a:cubicBezTo>
                  <a:close/>
                </a:path>
              </a:pathLst>
            </a:custGeom>
            <a:solidFill>
              <a:srgbClr val="17726D"/>
            </a:solidFill>
          </p:spPr>
        </p:sp>
        <p:sp>
          <p:nvSpPr>
            <p:cNvPr name="TextBox 6" id="6"/>
            <p:cNvSpPr txBox="true"/>
            <p:nvPr/>
          </p:nvSpPr>
          <p:spPr>
            <a:xfrm>
              <a:off x="83965" y="-48900"/>
              <a:ext cx="727693" cy="865246"/>
            </a:xfrm>
            <a:prstGeom prst="rect">
              <a:avLst/>
            </a:prstGeom>
          </p:spPr>
          <p:txBody>
            <a:bodyPr anchor="ctr" rtlCol="false" tIns="50800" lIns="50800" bIns="50800" rIns="50800"/>
            <a:lstStyle/>
            <a:p>
              <a:pPr algn="ctr">
                <a:lnSpc>
                  <a:spcPts val="6199"/>
                </a:lnSpc>
              </a:pPr>
              <a:r>
                <a:rPr lang="en-US" b="true" sz="3999">
                  <a:solidFill>
                    <a:srgbClr val="E9EAE0"/>
                  </a:solidFill>
                  <a:latin typeface="Gotham Bold"/>
                  <a:ea typeface="Gotham Bold"/>
                  <a:cs typeface="Gotham Bold"/>
                  <a:sym typeface="Gotham Bold"/>
                </a:rPr>
                <a:t>1</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0">
            <a:off x="16464960" y="-74917"/>
            <a:ext cx="26338009" cy="10436833"/>
          </a:xfrm>
          <a:custGeom>
            <a:avLst/>
            <a:gdLst/>
            <a:ahLst/>
            <a:cxnLst/>
            <a:rect r="r" b="b" t="t" l="l"/>
            <a:pathLst>
              <a:path h="10436833" w="26338009">
                <a:moveTo>
                  <a:pt x="0" y="0"/>
                </a:moveTo>
                <a:lnTo>
                  <a:pt x="26338009" y="0"/>
                </a:lnTo>
                <a:lnTo>
                  <a:pt x="26338009" y="10436834"/>
                </a:lnTo>
                <a:lnTo>
                  <a:pt x="0" y="10436834"/>
                </a:lnTo>
                <a:lnTo>
                  <a:pt x="0" y="0"/>
                </a:lnTo>
                <a:close/>
              </a:path>
            </a:pathLst>
          </a:custGeom>
          <a:blipFill>
            <a:blip r:embed="rId3">
              <a:extLst>
                <a:ext uri="{96DAC541-7B7A-43D3-8B79-37D633B846F1}">
                  <asvg:svgBlip xmlns:asvg="http://schemas.microsoft.com/office/drawing/2016/SVG/main" r:embed="rId4"/>
                </a:ext>
              </a:extLst>
            </a:blip>
            <a:stretch>
              <a:fillRect l="0" t="-49969" r="0" b="-59256"/>
            </a:stretch>
          </a:blipFill>
        </p:spPr>
      </p:sp>
      <p:sp>
        <p:nvSpPr>
          <p:cNvPr name="Freeform 3" id="3"/>
          <p:cNvSpPr/>
          <p:nvPr/>
        </p:nvSpPr>
        <p:spPr>
          <a:xfrm flipH="false" flipV="false" rot="0">
            <a:off x="9144000" y="809585"/>
            <a:ext cx="8746450" cy="8667831"/>
          </a:xfrm>
          <a:custGeom>
            <a:avLst/>
            <a:gdLst/>
            <a:ahLst/>
            <a:cxnLst/>
            <a:rect r="r" b="b" t="t" l="l"/>
            <a:pathLst>
              <a:path h="8667831" w="8746450">
                <a:moveTo>
                  <a:pt x="0" y="0"/>
                </a:moveTo>
                <a:lnTo>
                  <a:pt x="8746450" y="0"/>
                </a:lnTo>
                <a:lnTo>
                  <a:pt x="8746450" y="8667830"/>
                </a:lnTo>
                <a:lnTo>
                  <a:pt x="0" y="8667830"/>
                </a:lnTo>
                <a:lnTo>
                  <a:pt x="0" y="0"/>
                </a:lnTo>
                <a:close/>
              </a:path>
            </a:pathLst>
          </a:custGeom>
          <a:blipFill>
            <a:blip r:embed="rId5"/>
            <a:stretch>
              <a:fillRect l="0" t="0" r="0" b="0"/>
            </a:stretch>
          </a:blipFill>
        </p:spPr>
      </p:sp>
      <p:sp>
        <p:nvSpPr>
          <p:cNvPr name="Freeform 4" id="4"/>
          <p:cNvSpPr/>
          <p:nvPr/>
        </p:nvSpPr>
        <p:spPr>
          <a:xfrm flipH="false" flipV="false" rot="0">
            <a:off x="3148891" y="6785561"/>
            <a:ext cx="2866273" cy="1107034"/>
          </a:xfrm>
          <a:custGeom>
            <a:avLst/>
            <a:gdLst/>
            <a:ahLst/>
            <a:cxnLst/>
            <a:rect r="r" b="b" t="t" l="l"/>
            <a:pathLst>
              <a:path h="1107034" w="2866273">
                <a:moveTo>
                  <a:pt x="0" y="0"/>
                </a:moveTo>
                <a:lnTo>
                  <a:pt x="2866273" y="0"/>
                </a:lnTo>
                <a:lnTo>
                  <a:pt x="2866273" y="1107034"/>
                </a:lnTo>
                <a:lnTo>
                  <a:pt x="0" y="1107034"/>
                </a:lnTo>
                <a:lnTo>
                  <a:pt x="0" y="0"/>
                </a:lnTo>
                <a:close/>
              </a:path>
            </a:pathLst>
          </a:custGeom>
          <a:blipFill>
            <a:blip r:embed="rId6"/>
            <a:stretch>
              <a:fillRect l="0" t="0" r="0" b="0"/>
            </a:stretch>
          </a:blipFill>
        </p:spPr>
      </p:sp>
      <p:sp>
        <p:nvSpPr>
          <p:cNvPr name="TextBox 5" id="5"/>
          <p:cNvSpPr txBox="true"/>
          <p:nvPr/>
        </p:nvSpPr>
        <p:spPr>
          <a:xfrm rot="0">
            <a:off x="1028689" y="2629617"/>
            <a:ext cx="10386396" cy="502920"/>
          </a:xfrm>
          <a:prstGeom prst="rect">
            <a:avLst/>
          </a:prstGeom>
        </p:spPr>
        <p:txBody>
          <a:bodyPr anchor="t" rtlCol="false" tIns="0" lIns="0" bIns="0" rIns="0">
            <a:spAutoFit/>
          </a:bodyPr>
          <a:lstStyle/>
          <a:p>
            <a:pPr algn="l">
              <a:lnSpc>
                <a:spcPts val="4199"/>
              </a:lnSpc>
            </a:pPr>
          </a:p>
        </p:txBody>
      </p:sp>
      <p:sp>
        <p:nvSpPr>
          <p:cNvPr name="TextBox 6" id="6"/>
          <p:cNvSpPr txBox="true"/>
          <p:nvPr/>
        </p:nvSpPr>
        <p:spPr>
          <a:xfrm rot="0">
            <a:off x="513118" y="2492588"/>
            <a:ext cx="8137819" cy="1403723"/>
          </a:xfrm>
          <a:prstGeom prst="rect">
            <a:avLst/>
          </a:prstGeom>
        </p:spPr>
        <p:txBody>
          <a:bodyPr anchor="t" rtlCol="false" tIns="0" lIns="0" bIns="0" rIns="0">
            <a:spAutoFit/>
          </a:bodyPr>
          <a:lstStyle/>
          <a:p>
            <a:pPr algn="ctr">
              <a:lnSpc>
                <a:spcPts val="8773"/>
              </a:lnSpc>
            </a:pPr>
            <a:r>
              <a:rPr lang="en-US" sz="10084" spc="-252">
                <a:solidFill>
                  <a:srgbClr val="0E4714"/>
                </a:solidFill>
                <a:latin typeface="Times New Roman Condensed"/>
                <a:ea typeface="Times New Roman Condensed"/>
                <a:cs typeface="Times New Roman Condensed"/>
                <a:sym typeface="Times New Roman Condensed"/>
              </a:rPr>
              <a:t>DATA SOURCE</a:t>
            </a:r>
          </a:p>
        </p:txBody>
      </p:sp>
      <p:sp>
        <p:nvSpPr>
          <p:cNvPr name="TextBox 7" id="7"/>
          <p:cNvSpPr txBox="true"/>
          <p:nvPr/>
        </p:nvSpPr>
        <p:spPr>
          <a:xfrm rot="0">
            <a:off x="1849699" y="4324936"/>
            <a:ext cx="5464658" cy="1250950"/>
          </a:xfrm>
          <a:prstGeom prst="rect">
            <a:avLst/>
          </a:prstGeom>
        </p:spPr>
        <p:txBody>
          <a:bodyPr anchor="t" rtlCol="false" tIns="0" lIns="0" bIns="0" rIns="0">
            <a:spAutoFit/>
          </a:bodyPr>
          <a:lstStyle/>
          <a:p>
            <a:pPr algn="ctr">
              <a:lnSpc>
                <a:spcPts val="4999"/>
              </a:lnSpc>
            </a:pPr>
            <a:r>
              <a:rPr lang="en-US" b="true" sz="3999" spc="-59" u="sng">
                <a:solidFill>
                  <a:srgbClr val="0E4714"/>
                </a:solidFill>
                <a:latin typeface="Gotham Bold"/>
                <a:ea typeface="Gotham Bold"/>
                <a:cs typeface="Gotham Bold"/>
                <a:sym typeface="Gotham Bold"/>
                <a:hlinkClick r:id="rId7" tooltip="https://www.kaggle.com/datasets/nelgiriyewithana/top-spotify-songs-2023"/>
              </a:rPr>
              <a:t>“Most Streamed Spotify Songs 2023”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TextBox 2" id="2"/>
          <p:cNvSpPr txBox="true"/>
          <p:nvPr/>
        </p:nvSpPr>
        <p:spPr>
          <a:xfrm rot="0">
            <a:off x="1028689" y="2596279"/>
            <a:ext cx="10386396" cy="502920"/>
          </a:xfrm>
          <a:prstGeom prst="rect">
            <a:avLst/>
          </a:prstGeom>
        </p:spPr>
        <p:txBody>
          <a:bodyPr anchor="t" rtlCol="false" tIns="0" lIns="0" bIns="0" rIns="0">
            <a:spAutoFit/>
          </a:bodyPr>
          <a:lstStyle/>
          <a:p>
            <a:pPr algn="l">
              <a:lnSpc>
                <a:spcPts val="4199"/>
              </a:lnSpc>
            </a:pPr>
          </a:p>
        </p:txBody>
      </p:sp>
      <p:sp>
        <p:nvSpPr>
          <p:cNvPr name="TextBox 3" id="3"/>
          <p:cNvSpPr txBox="true"/>
          <p:nvPr/>
        </p:nvSpPr>
        <p:spPr>
          <a:xfrm rot="0">
            <a:off x="1028031" y="653061"/>
            <a:ext cx="14423006" cy="1522967"/>
          </a:xfrm>
          <a:prstGeom prst="rect">
            <a:avLst/>
          </a:prstGeom>
        </p:spPr>
        <p:txBody>
          <a:bodyPr anchor="t" rtlCol="false" tIns="0" lIns="0" bIns="0" rIns="0">
            <a:spAutoFit/>
          </a:bodyPr>
          <a:lstStyle/>
          <a:p>
            <a:pPr algn="l">
              <a:lnSpc>
                <a:spcPts val="9469"/>
              </a:lnSpc>
            </a:pPr>
            <a:r>
              <a:rPr lang="en-US" sz="10884" spc="-272">
                <a:solidFill>
                  <a:srgbClr val="0E4714"/>
                </a:solidFill>
                <a:latin typeface="Times New Roman Condensed"/>
                <a:ea typeface="Times New Roman Condensed"/>
                <a:cs typeface="Times New Roman Condensed"/>
                <a:sym typeface="Times New Roman Condensed"/>
              </a:rPr>
              <a:t>DATA CLEANING</a:t>
            </a:r>
          </a:p>
        </p:txBody>
      </p:sp>
      <p:sp>
        <p:nvSpPr>
          <p:cNvPr name="Freeform 4" id="4"/>
          <p:cNvSpPr/>
          <p:nvPr/>
        </p:nvSpPr>
        <p:spPr>
          <a:xfrm flipH="false" flipV="false" rot="0">
            <a:off x="6221887" y="-1816641"/>
            <a:ext cx="28550447" cy="11313545"/>
          </a:xfrm>
          <a:custGeom>
            <a:avLst/>
            <a:gdLst/>
            <a:ahLst/>
            <a:cxnLst/>
            <a:rect r="r" b="b" t="t" l="l"/>
            <a:pathLst>
              <a:path h="11313545" w="28550447">
                <a:moveTo>
                  <a:pt x="0" y="0"/>
                </a:moveTo>
                <a:lnTo>
                  <a:pt x="28550447" y="0"/>
                </a:lnTo>
                <a:lnTo>
                  <a:pt x="28550447" y="11313545"/>
                </a:lnTo>
                <a:lnTo>
                  <a:pt x="0" y="11313545"/>
                </a:lnTo>
                <a:lnTo>
                  <a:pt x="0" y="0"/>
                </a:lnTo>
                <a:close/>
              </a:path>
            </a:pathLst>
          </a:custGeom>
          <a:blipFill>
            <a:blip r:embed="rId2">
              <a:extLst>
                <a:ext uri="{96DAC541-7B7A-43D3-8B79-37D633B846F1}">
                  <asvg:svgBlip xmlns:asvg="http://schemas.microsoft.com/office/drawing/2016/SVG/main" r:embed="rId3"/>
                </a:ext>
              </a:extLst>
            </a:blip>
            <a:stretch>
              <a:fillRect l="0" t="-49969" r="0" b="-59256"/>
            </a:stretch>
          </a:blipFill>
        </p:spPr>
      </p:sp>
      <p:sp>
        <p:nvSpPr>
          <p:cNvPr name="Freeform 5" id="5"/>
          <p:cNvSpPr/>
          <p:nvPr/>
        </p:nvSpPr>
        <p:spPr>
          <a:xfrm flipH="false" flipV="false" rot="0">
            <a:off x="1057264" y="2923939"/>
            <a:ext cx="15700248" cy="5417704"/>
          </a:xfrm>
          <a:custGeom>
            <a:avLst/>
            <a:gdLst/>
            <a:ahLst/>
            <a:cxnLst/>
            <a:rect r="r" b="b" t="t" l="l"/>
            <a:pathLst>
              <a:path h="5417704" w="15700248">
                <a:moveTo>
                  <a:pt x="0" y="0"/>
                </a:moveTo>
                <a:lnTo>
                  <a:pt x="15700248" y="0"/>
                </a:lnTo>
                <a:lnTo>
                  <a:pt x="15700248" y="5417705"/>
                </a:lnTo>
                <a:lnTo>
                  <a:pt x="0" y="5417705"/>
                </a:lnTo>
                <a:lnTo>
                  <a:pt x="0" y="0"/>
                </a:lnTo>
                <a:close/>
              </a:path>
            </a:pathLst>
          </a:custGeom>
          <a:blipFill>
            <a:blip r:embed="rId4"/>
            <a:stretch>
              <a:fillRect l="0" t="-2091" r="-2371" b="-7315"/>
            </a:stretch>
          </a:blipFill>
        </p:spPr>
      </p:sp>
      <p:sp>
        <p:nvSpPr>
          <p:cNvPr name="AutoShape 6" id="6"/>
          <p:cNvSpPr/>
          <p:nvPr/>
        </p:nvSpPr>
        <p:spPr>
          <a:xfrm flipV="true">
            <a:off x="1028689" y="2890602"/>
            <a:ext cx="3723678" cy="0"/>
          </a:xfrm>
          <a:prstGeom prst="line">
            <a:avLst/>
          </a:prstGeom>
          <a:ln cap="flat" w="66675">
            <a:solidFill>
              <a:srgbClr val="F80000"/>
            </a:solidFill>
            <a:prstDash val="solid"/>
            <a:headEnd type="none" len="sm" w="sm"/>
            <a:tailEnd type="none" len="sm" w="sm"/>
          </a:ln>
        </p:spPr>
      </p:sp>
      <p:sp>
        <p:nvSpPr>
          <p:cNvPr name="AutoShape 7" id="7"/>
          <p:cNvSpPr/>
          <p:nvPr/>
        </p:nvSpPr>
        <p:spPr>
          <a:xfrm flipH="true">
            <a:off x="2875995" y="6096008"/>
            <a:ext cx="669" cy="2282639"/>
          </a:xfrm>
          <a:prstGeom prst="line">
            <a:avLst/>
          </a:prstGeom>
          <a:ln cap="flat" w="66675">
            <a:solidFill>
              <a:srgbClr val="F80000"/>
            </a:solidFill>
            <a:prstDash val="solid"/>
            <a:headEnd type="none" len="sm" w="sm"/>
            <a:tailEnd type="none" len="sm" w="sm"/>
          </a:ln>
        </p:spPr>
      </p:sp>
      <p:sp>
        <p:nvSpPr>
          <p:cNvPr name="AutoShape 8" id="8"/>
          <p:cNvSpPr/>
          <p:nvPr/>
        </p:nvSpPr>
        <p:spPr>
          <a:xfrm>
            <a:off x="1028031" y="8343477"/>
            <a:ext cx="1848633" cy="0"/>
          </a:xfrm>
          <a:prstGeom prst="line">
            <a:avLst/>
          </a:prstGeom>
          <a:ln cap="flat" w="66675">
            <a:solidFill>
              <a:srgbClr val="F80000"/>
            </a:solidFill>
            <a:prstDash val="solid"/>
            <a:headEnd type="none" len="sm" w="sm"/>
            <a:tailEnd type="none" len="sm" w="sm"/>
          </a:ln>
        </p:spPr>
      </p:sp>
      <p:sp>
        <p:nvSpPr>
          <p:cNvPr name="AutoShape 9" id="9"/>
          <p:cNvSpPr/>
          <p:nvPr/>
        </p:nvSpPr>
        <p:spPr>
          <a:xfrm>
            <a:off x="2875995" y="4417252"/>
            <a:ext cx="1848633" cy="0"/>
          </a:xfrm>
          <a:prstGeom prst="line">
            <a:avLst/>
          </a:prstGeom>
          <a:ln cap="flat" w="66675">
            <a:solidFill>
              <a:srgbClr val="F80000"/>
            </a:solidFill>
            <a:prstDash val="solid"/>
            <a:headEnd type="none" len="sm" w="sm"/>
            <a:tailEnd type="none" len="sm" w="sm"/>
          </a:ln>
        </p:spPr>
      </p:sp>
      <p:sp>
        <p:nvSpPr>
          <p:cNvPr name="AutoShape 10" id="10"/>
          <p:cNvSpPr/>
          <p:nvPr/>
        </p:nvSpPr>
        <p:spPr>
          <a:xfrm flipH="true">
            <a:off x="4760701" y="2890375"/>
            <a:ext cx="0" cy="1560259"/>
          </a:xfrm>
          <a:prstGeom prst="line">
            <a:avLst/>
          </a:prstGeom>
          <a:ln cap="flat" w="66675">
            <a:solidFill>
              <a:srgbClr val="F80000"/>
            </a:solidFill>
            <a:prstDash val="solid"/>
            <a:headEnd type="none" len="sm" w="sm"/>
            <a:tailEnd type="none" len="sm" w="sm"/>
          </a:ln>
        </p:spPr>
      </p:sp>
      <p:sp>
        <p:nvSpPr>
          <p:cNvPr name="AutoShape 11" id="11"/>
          <p:cNvSpPr/>
          <p:nvPr/>
        </p:nvSpPr>
        <p:spPr>
          <a:xfrm flipH="true">
            <a:off x="6572056" y="4450635"/>
            <a:ext cx="0" cy="1678756"/>
          </a:xfrm>
          <a:prstGeom prst="line">
            <a:avLst/>
          </a:prstGeom>
          <a:ln cap="flat" w="66675">
            <a:solidFill>
              <a:srgbClr val="F80000"/>
            </a:solidFill>
            <a:prstDash val="solid"/>
            <a:headEnd type="none" len="sm" w="sm"/>
            <a:tailEnd type="none" len="sm" w="sm"/>
          </a:ln>
        </p:spPr>
      </p:sp>
      <p:sp>
        <p:nvSpPr>
          <p:cNvPr name="AutoShape 12" id="12"/>
          <p:cNvSpPr/>
          <p:nvPr/>
        </p:nvSpPr>
        <p:spPr>
          <a:xfrm flipV="true">
            <a:off x="6572523" y="4450635"/>
            <a:ext cx="5569715" cy="48555"/>
          </a:xfrm>
          <a:prstGeom prst="line">
            <a:avLst/>
          </a:prstGeom>
          <a:ln cap="flat" w="66675">
            <a:solidFill>
              <a:srgbClr val="F80000"/>
            </a:solidFill>
            <a:prstDash val="solid"/>
            <a:headEnd type="none" len="sm" w="sm"/>
            <a:tailEnd type="none" len="sm" w="sm"/>
          </a:ln>
        </p:spPr>
      </p:sp>
      <p:sp>
        <p:nvSpPr>
          <p:cNvPr name="AutoShape 13" id="13"/>
          <p:cNvSpPr/>
          <p:nvPr/>
        </p:nvSpPr>
        <p:spPr>
          <a:xfrm>
            <a:off x="6539264" y="6162728"/>
            <a:ext cx="5569926" cy="0"/>
          </a:xfrm>
          <a:prstGeom prst="line">
            <a:avLst/>
          </a:prstGeom>
          <a:ln cap="flat" w="66675">
            <a:solidFill>
              <a:srgbClr val="F80000"/>
            </a:solidFill>
            <a:prstDash val="solid"/>
            <a:headEnd type="none" len="sm" w="sm"/>
            <a:tailEnd type="none" len="sm" w="sm"/>
          </a:ln>
        </p:spPr>
      </p:sp>
      <p:sp>
        <p:nvSpPr>
          <p:cNvPr name="AutoShape 14" id="14"/>
          <p:cNvSpPr/>
          <p:nvPr/>
        </p:nvSpPr>
        <p:spPr>
          <a:xfrm flipH="true">
            <a:off x="12109190" y="4417252"/>
            <a:ext cx="0" cy="1678756"/>
          </a:xfrm>
          <a:prstGeom prst="line">
            <a:avLst/>
          </a:prstGeom>
          <a:ln cap="flat" w="66675">
            <a:solidFill>
              <a:srgbClr val="F80000"/>
            </a:solidFill>
            <a:prstDash val="solid"/>
            <a:headEnd type="none" len="sm" w="sm"/>
            <a:tailEnd type="none" len="sm" w="sm"/>
          </a:ln>
        </p:spPr>
      </p:sp>
      <p:sp>
        <p:nvSpPr>
          <p:cNvPr name="AutoShape 15" id="15"/>
          <p:cNvSpPr/>
          <p:nvPr/>
        </p:nvSpPr>
        <p:spPr>
          <a:xfrm>
            <a:off x="13814512" y="4499190"/>
            <a:ext cx="0" cy="1678756"/>
          </a:xfrm>
          <a:prstGeom prst="line">
            <a:avLst/>
          </a:prstGeom>
          <a:ln cap="flat" w="66675">
            <a:solidFill>
              <a:srgbClr val="F80000"/>
            </a:solidFill>
            <a:prstDash val="solid"/>
            <a:headEnd type="none" len="sm" w="sm"/>
            <a:tailEnd type="none" len="sm" w="sm"/>
          </a:ln>
        </p:spPr>
      </p:sp>
      <p:sp>
        <p:nvSpPr>
          <p:cNvPr name="AutoShape 16" id="16"/>
          <p:cNvSpPr/>
          <p:nvPr/>
        </p:nvSpPr>
        <p:spPr>
          <a:xfrm>
            <a:off x="13772142" y="4515859"/>
            <a:ext cx="1995026" cy="0"/>
          </a:xfrm>
          <a:prstGeom prst="line">
            <a:avLst/>
          </a:prstGeom>
          <a:ln cap="flat" w="66675">
            <a:solidFill>
              <a:srgbClr val="F80000"/>
            </a:solidFill>
            <a:prstDash val="solid"/>
            <a:headEnd type="none" len="sm" w="sm"/>
            <a:tailEnd type="none" len="sm" w="sm"/>
          </a:ln>
        </p:spPr>
      </p:sp>
      <p:sp>
        <p:nvSpPr>
          <p:cNvPr name="AutoShape 17" id="17"/>
          <p:cNvSpPr/>
          <p:nvPr/>
        </p:nvSpPr>
        <p:spPr>
          <a:xfrm>
            <a:off x="13814512" y="6162728"/>
            <a:ext cx="1995026" cy="0"/>
          </a:xfrm>
          <a:prstGeom prst="line">
            <a:avLst/>
          </a:prstGeom>
          <a:ln cap="flat" w="66675">
            <a:solidFill>
              <a:srgbClr val="F80000"/>
            </a:solidFill>
            <a:prstDash val="solid"/>
            <a:headEnd type="none" len="sm" w="sm"/>
            <a:tailEnd type="none" len="sm" w="sm"/>
          </a:ln>
        </p:spPr>
      </p:sp>
      <p:sp>
        <p:nvSpPr>
          <p:cNvPr name="AutoShape 18" id="18"/>
          <p:cNvSpPr/>
          <p:nvPr/>
        </p:nvSpPr>
        <p:spPr>
          <a:xfrm>
            <a:off x="15733830" y="4515859"/>
            <a:ext cx="0" cy="1678756"/>
          </a:xfrm>
          <a:prstGeom prst="line">
            <a:avLst/>
          </a:prstGeom>
          <a:ln cap="flat" w="66675">
            <a:solidFill>
              <a:srgbClr val="F80000"/>
            </a:solidFill>
            <a:prstDash val="solid"/>
            <a:headEnd type="none" len="sm" w="sm"/>
            <a:tailEnd type="none" len="sm" w="sm"/>
          </a:ln>
        </p:spPr>
      </p:sp>
      <p:sp>
        <p:nvSpPr>
          <p:cNvPr name="AutoShape 19" id="19"/>
          <p:cNvSpPr/>
          <p:nvPr/>
        </p:nvSpPr>
        <p:spPr>
          <a:xfrm flipV="true">
            <a:off x="1028700" y="6096008"/>
            <a:ext cx="1847295" cy="0"/>
          </a:xfrm>
          <a:prstGeom prst="line">
            <a:avLst/>
          </a:prstGeom>
          <a:ln cap="flat" w="66675">
            <a:solidFill>
              <a:srgbClr val="F80000"/>
            </a:solidFill>
            <a:prstDash val="solid"/>
            <a:headEnd type="none" len="sm" w="sm"/>
            <a:tailEnd type="none" len="sm" w="sm"/>
          </a:ln>
        </p:spPr>
      </p:sp>
      <p:sp>
        <p:nvSpPr>
          <p:cNvPr name="AutoShape 20" id="20"/>
          <p:cNvSpPr/>
          <p:nvPr/>
        </p:nvSpPr>
        <p:spPr>
          <a:xfrm flipH="true">
            <a:off x="1062037" y="6096018"/>
            <a:ext cx="669" cy="2282639"/>
          </a:xfrm>
          <a:prstGeom prst="line">
            <a:avLst/>
          </a:prstGeom>
          <a:ln cap="flat" w="66675">
            <a:solidFill>
              <a:srgbClr val="F80000"/>
            </a:solidFill>
            <a:prstDash val="solid"/>
            <a:headEnd type="none" len="sm" w="sm"/>
            <a:tailEnd type="none" len="sm" w="sm"/>
          </a:ln>
        </p:spPr>
      </p:sp>
      <p:sp>
        <p:nvSpPr>
          <p:cNvPr name="AutoShape 21" id="21"/>
          <p:cNvSpPr/>
          <p:nvPr/>
        </p:nvSpPr>
        <p:spPr>
          <a:xfrm flipH="true">
            <a:off x="1062707" y="2923949"/>
            <a:ext cx="335" cy="1526685"/>
          </a:xfrm>
          <a:prstGeom prst="line">
            <a:avLst/>
          </a:prstGeom>
          <a:ln cap="flat" w="66675">
            <a:solidFill>
              <a:srgbClr val="F80000"/>
            </a:solidFill>
            <a:prstDash val="solid"/>
            <a:headEnd type="none" len="sm" w="sm"/>
            <a:tailEnd type="none" len="sm" w="sm"/>
          </a:ln>
        </p:spPr>
      </p:sp>
      <p:sp>
        <p:nvSpPr>
          <p:cNvPr name="AutoShape 22" id="22"/>
          <p:cNvSpPr/>
          <p:nvPr/>
        </p:nvSpPr>
        <p:spPr>
          <a:xfrm>
            <a:off x="1062037" y="4417252"/>
            <a:ext cx="1848633" cy="0"/>
          </a:xfrm>
          <a:prstGeom prst="line">
            <a:avLst/>
          </a:prstGeom>
          <a:ln cap="flat" w="66675">
            <a:solidFill>
              <a:srgbClr val="F80000"/>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TextBox 2" id="2"/>
          <p:cNvSpPr txBox="true"/>
          <p:nvPr/>
        </p:nvSpPr>
        <p:spPr>
          <a:xfrm rot="0">
            <a:off x="1716142" y="4433876"/>
            <a:ext cx="9285720" cy="1552599"/>
          </a:xfrm>
          <a:prstGeom prst="rect">
            <a:avLst/>
          </a:prstGeom>
        </p:spPr>
        <p:txBody>
          <a:bodyPr anchor="t" rtlCol="false" tIns="0" lIns="0" bIns="0" rIns="0">
            <a:spAutoFit/>
          </a:bodyPr>
          <a:lstStyle/>
          <a:p>
            <a:pPr algn="ctr">
              <a:lnSpc>
                <a:spcPts val="9638"/>
              </a:lnSpc>
            </a:pPr>
            <a:r>
              <a:rPr lang="en-US" sz="11079" spc="-276">
                <a:solidFill>
                  <a:srgbClr val="0E4714"/>
                </a:solidFill>
                <a:latin typeface="Times New Roman Condensed"/>
                <a:ea typeface="Times New Roman Condensed"/>
                <a:cs typeface="Times New Roman Condensed"/>
                <a:sym typeface="Times New Roman Condensed"/>
              </a:rPr>
              <a:t>DATA ANALYSIS</a:t>
            </a:r>
          </a:p>
        </p:txBody>
      </p:sp>
      <p:sp>
        <p:nvSpPr>
          <p:cNvPr name="Freeform 3" id="3"/>
          <p:cNvSpPr/>
          <p:nvPr/>
        </p:nvSpPr>
        <p:spPr>
          <a:xfrm flipH="true" flipV="false" rot="0">
            <a:off x="9144000" y="-513273"/>
            <a:ext cx="28550447" cy="11313545"/>
          </a:xfrm>
          <a:custGeom>
            <a:avLst/>
            <a:gdLst/>
            <a:ahLst/>
            <a:cxnLst/>
            <a:rect r="r" b="b" t="t" l="l"/>
            <a:pathLst>
              <a:path h="11313545" w="28550447">
                <a:moveTo>
                  <a:pt x="28550447" y="0"/>
                </a:moveTo>
                <a:lnTo>
                  <a:pt x="0" y="0"/>
                </a:lnTo>
                <a:lnTo>
                  <a:pt x="0" y="11313546"/>
                </a:lnTo>
                <a:lnTo>
                  <a:pt x="28550447" y="11313546"/>
                </a:lnTo>
                <a:lnTo>
                  <a:pt x="28550447" y="0"/>
                </a:lnTo>
                <a:close/>
              </a:path>
            </a:pathLst>
          </a:custGeom>
          <a:blipFill>
            <a:blip r:embed="rId2">
              <a:extLst>
                <a:ext uri="{96DAC541-7B7A-43D3-8B79-37D633B846F1}">
                  <asvg:svgBlip xmlns:asvg="http://schemas.microsoft.com/office/drawing/2016/SVG/main" r:embed="rId3"/>
                </a:ext>
              </a:extLst>
            </a:blip>
            <a:stretch>
              <a:fillRect l="0" t="-49969" r="0" b="-59256"/>
            </a:stretch>
          </a:blipFill>
        </p:spPr>
      </p:sp>
      <p:grpSp>
        <p:nvGrpSpPr>
          <p:cNvPr name="Group 4" id="4"/>
          <p:cNvGrpSpPr/>
          <p:nvPr/>
        </p:nvGrpSpPr>
        <p:grpSpPr>
          <a:xfrm rot="0">
            <a:off x="340275" y="4300526"/>
            <a:ext cx="1375868" cy="1359798"/>
            <a:chOff x="0" y="0"/>
            <a:chExt cx="911441" cy="900796"/>
          </a:xfrm>
        </p:grpSpPr>
        <p:sp>
          <p:nvSpPr>
            <p:cNvPr name="Freeform 5" id="5"/>
            <p:cNvSpPr/>
            <p:nvPr/>
          </p:nvSpPr>
          <p:spPr>
            <a:xfrm flipH="false" flipV="false" rot="0">
              <a:off x="0" y="0"/>
              <a:ext cx="911441" cy="900796"/>
            </a:xfrm>
            <a:custGeom>
              <a:avLst/>
              <a:gdLst/>
              <a:ahLst/>
              <a:cxnLst/>
              <a:rect r="r" b="b" t="t" l="l"/>
              <a:pathLst>
                <a:path h="900796" w="911441">
                  <a:moveTo>
                    <a:pt x="455721" y="0"/>
                  </a:moveTo>
                  <a:cubicBezTo>
                    <a:pt x="204033" y="0"/>
                    <a:pt x="0" y="201650"/>
                    <a:pt x="0" y="450398"/>
                  </a:cubicBezTo>
                  <a:cubicBezTo>
                    <a:pt x="0" y="699146"/>
                    <a:pt x="204033" y="900796"/>
                    <a:pt x="455721" y="900796"/>
                  </a:cubicBezTo>
                  <a:cubicBezTo>
                    <a:pt x="707408" y="900796"/>
                    <a:pt x="911441" y="699146"/>
                    <a:pt x="911441" y="450398"/>
                  </a:cubicBezTo>
                  <a:cubicBezTo>
                    <a:pt x="911441" y="201650"/>
                    <a:pt x="707408" y="0"/>
                    <a:pt x="455721" y="0"/>
                  </a:cubicBezTo>
                  <a:close/>
                </a:path>
              </a:pathLst>
            </a:custGeom>
            <a:solidFill>
              <a:srgbClr val="17726D"/>
            </a:solidFill>
          </p:spPr>
        </p:sp>
        <p:sp>
          <p:nvSpPr>
            <p:cNvPr name="TextBox 6" id="6"/>
            <p:cNvSpPr txBox="true"/>
            <p:nvPr/>
          </p:nvSpPr>
          <p:spPr>
            <a:xfrm>
              <a:off x="85448" y="-48900"/>
              <a:ext cx="740546" cy="865246"/>
            </a:xfrm>
            <a:prstGeom prst="rect">
              <a:avLst/>
            </a:prstGeom>
          </p:spPr>
          <p:txBody>
            <a:bodyPr anchor="ctr" rtlCol="false" tIns="50800" lIns="50800" bIns="50800" rIns="50800"/>
            <a:lstStyle/>
            <a:p>
              <a:pPr algn="ctr">
                <a:lnSpc>
                  <a:spcPts val="6199"/>
                </a:lnSpc>
              </a:pPr>
              <a:r>
                <a:rPr lang="en-US" b="true" sz="3999">
                  <a:solidFill>
                    <a:srgbClr val="E9EAE0"/>
                  </a:solidFill>
                  <a:latin typeface="Gotham Bold"/>
                  <a:ea typeface="Gotham Bold"/>
                  <a:cs typeface="Gotham Bold"/>
                  <a:sym typeface="Gotham Bold"/>
                </a:rPr>
                <a:t>2</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DAGDV-isgO8</dc:identifier>
  <dcterms:modified xsi:type="dcterms:W3CDTF">2011-08-01T06:04:30Z</dcterms:modified>
  <cp:revision>1</cp:revision>
  <dc:title>220 Final Presentation - Viet &amp; Nicolas</dc:title>
</cp:coreProperties>
</file>